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6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7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4"/>
  </p:notesMasterIdLst>
  <p:sldIdLst>
    <p:sldId id="256" r:id="rId2"/>
    <p:sldId id="257" r:id="rId3"/>
    <p:sldId id="25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3" r:id="rId28"/>
    <p:sldId id="294" r:id="rId29"/>
    <p:sldId id="295" r:id="rId30"/>
    <p:sldId id="296" r:id="rId31"/>
    <p:sldId id="297" r:id="rId32"/>
    <p:sldId id="298" r:id="rId3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07">
          <p15:clr>
            <a:srgbClr val="A4A3A4"/>
          </p15:clr>
        </p15:guide>
        <p15:guide id="2" pos="454">
          <p15:clr>
            <a:srgbClr val="A4A3A4"/>
          </p15:clr>
        </p15:guide>
        <p15:guide id="3" pos="5216">
          <p15:clr>
            <a:srgbClr val="9AA0A6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ynadja Costa" initials="WC" lastIdx="1" clrIdx="0">
    <p:extLst>
      <p:ext uri="{19B8F6BF-5375-455C-9EA6-DF929625EA0E}">
        <p15:presenceInfo xmlns:p15="http://schemas.microsoft.com/office/powerpoint/2012/main" userId="S::willynadja.costa@usp.br::622db6df-ae3b-4973-ad59-d28fdd08472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09B7B9-0792-41F4-A89C-890095805D50}">
  <a:tblStyle styleId="{9D09B7B9-0792-41F4-A89C-890095805D5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907"/>
        <p:guide pos="454"/>
        <p:guide pos="5216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31T16:22:11.236" idx="1">
    <p:pos x="3888" y="1584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31T16:22:11.236" idx="1">
    <p:pos x="3888" y="1584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31T16:22:11.236" idx="1">
    <p:pos x="3888" y="1584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0128fe5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0128fe5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0128fe5e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0128fe5e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0128fe5e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0128fe5e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0128fe5e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0128fe5e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0128fe5e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0128fe5e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0128fe5e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0128fe5e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0128fe5e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0128fe5e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0128fe5e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0128fe5e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0128fe5e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0128fe5e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0128fe5e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0128fe5e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0128fe5e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0128fe5e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70128fe5e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70128fe5e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0128fe5e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0128fe5e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0128fe5e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0128fe5e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0128fe5e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0128fe5e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0128fe5e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0128fe5e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0128fe5e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0128fe5e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0128fe5e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0128fe5e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0128fe5e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0128fe5e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0128fe5e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0128fe5e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0128fe5e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0128fe5e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0128fe5e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0128fe5e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0128fe5e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0128fe5e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0128fe5e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0128fe5e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0128fe5e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0128fe5e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0128fe5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0128fe5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0128fe5e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0128fe5e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0128fe5e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0128fe5e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0128fe5e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0128fe5e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0128fe5e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0128fe5e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0128fe5e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0128fe5e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0128fe5e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0128fe5e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comments" Target="../comments/commen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5" Type="http://schemas.openxmlformats.org/officeDocument/2006/relationships/comments" Target="../comments/comment3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orientacaoaqueixaescolar.ip.usp.br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00" y="0"/>
            <a:ext cx="9055000" cy="140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720000" y="4217700"/>
            <a:ext cx="7315825" cy="1009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720000" y="1440000"/>
            <a:ext cx="7560000" cy="24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latin typeface="Georgia"/>
                <a:ea typeface="Georgia"/>
                <a:cs typeface="Georgia"/>
                <a:sym typeface="Georgia"/>
              </a:rPr>
              <a:t>Orientação à Queixa Escolar por meios virtuais</a:t>
            </a:r>
            <a:endParaRPr lang="pt-BR" sz="4000" dirty="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720000" y="4589950"/>
            <a:ext cx="3641100" cy="1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João Ricardo T.L. de Souza</a:t>
            </a:r>
            <a:endParaRPr sz="1800" b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Instituto de Psicologia</a:t>
            </a:r>
            <a:endParaRPr sz="1800" b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Universidade de São Paulo</a:t>
            </a:r>
            <a:endParaRPr sz="1800" b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b="1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2023</a:t>
            </a:r>
            <a:endParaRPr sz="1800" dirty="0"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64350" y="5665892"/>
            <a:ext cx="675084" cy="337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13025" y="5655167"/>
            <a:ext cx="1023342" cy="358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00" y="0"/>
            <a:ext cx="9055000" cy="14014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720000" y="1440000"/>
            <a:ext cx="8093800" cy="49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latin typeface="Georgia"/>
                <a:ea typeface="Georgia"/>
                <a:cs typeface="Georgia"/>
                <a:sym typeface="Georgia"/>
              </a:rPr>
              <a:t>Objetivos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2400" b="1" dirty="0">
              <a:solidFill>
                <a:schemeClr val="bg1">
                  <a:lumMod val="10000"/>
                </a:schemeClr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Conquistar </a:t>
            </a:r>
            <a:r>
              <a:rPr lang="pt-BR" sz="20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uma movimentação na rede</a:t>
            </a:r>
            <a: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, na direção do desenvolvimento de todos os participantes e da superação da queixa escolar (SOUZA, 2013)</a:t>
            </a:r>
            <a:b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  <a:sym typeface="Georgia"/>
              </a:rPr>
            </a:br>
            <a:endParaRPr lang="pt-BR" sz="2000" b="0" i="0" u="none" strike="noStrike" dirty="0">
              <a:solidFill>
                <a:schemeClr val="bg1">
                  <a:lumMod val="10000"/>
                </a:schemeClr>
              </a:solidFill>
              <a:effectLst/>
              <a:latin typeface="Georgia" panose="02040502050405020303" pitchFamily="18" charset="0"/>
              <a:sym typeface="Georgi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0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Acolhimento</a:t>
            </a:r>
            <a: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pt-BR" sz="20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parceria</a:t>
            </a:r>
            <a: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, construção e fortalecimento de </a:t>
            </a:r>
            <a:r>
              <a:rPr lang="pt-BR" sz="20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vínculos</a:t>
            </a:r>
            <a:br>
              <a:rPr lang="pt-BR" sz="2000" dirty="0">
                <a:solidFill>
                  <a:schemeClr val="bg1">
                    <a:lumMod val="10000"/>
                  </a:schemeClr>
                </a:solidFill>
                <a:latin typeface="Georgia" panose="02040502050405020303" pitchFamily="18" charset="0"/>
                <a:sym typeface="Georgia"/>
              </a:rPr>
            </a:br>
            <a:endParaRPr lang="pt-BR" sz="2000" dirty="0">
              <a:solidFill>
                <a:schemeClr val="bg1">
                  <a:lumMod val="10000"/>
                </a:schemeClr>
              </a:solidFill>
              <a:latin typeface="Georgia" panose="02040502050405020303" pitchFamily="18" charset="0"/>
              <a:sym typeface="Georgi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Trabalho é realizado em </a:t>
            </a:r>
            <a:r>
              <a:rPr lang="pt-BR" sz="20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grande proximidade à família / solicitantes – </a:t>
            </a:r>
            <a:r>
              <a:rPr lang="pt-BR" sz="2000" i="0" u="sng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especialmente no virtual, em que é comum familiares por perto.</a:t>
            </a:r>
            <a:br>
              <a:rPr lang="pt-BR" sz="2000" i="0" u="sng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  <a:sym typeface="Georgia"/>
              </a:rPr>
            </a:br>
            <a:endParaRPr lang="pt-BR" sz="2000" i="0" u="sng" strike="noStrike" dirty="0">
              <a:solidFill>
                <a:schemeClr val="bg1">
                  <a:lumMod val="10000"/>
                </a:schemeClr>
              </a:solidFill>
              <a:effectLst/>
              <a:latin typeface="Georgia" panose="02040502050405020303" pitchFamily="18" charset="0"/>
              <a:sym typeface="Georgi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0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Compreensão aprofundada da queixa e construção de estratégias</a:t>
            </a:r>
            <a: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 para que atendido(a), família ou solicitantes e a rede possam lidar melhor com ela</a:t>
            </a:r>
          </a:p>
        </p:txBody>
      </p:sp>
    </p:spTree>
    <p:extLst>
      <p:ext uri="{BB962C8B-B14F-4D97-AF65-F5344CB8AC3E}">
        <p14:creationId xmlns:p14="http://schemas.microsoft.com/office/powerpoint/2010/main" val="652381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00" y="0"/>
            <a:ext cx="9055000" cy="14014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720000" y="1440000"/>
            <a:ext cx="8093800" cy="49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latin typeface="Georgia"/>
                <a:ea typeface="Georgia"/>
                <a:cs typeface="Georgia"/>
                <a:sym typeface="Georgia"/>
              </a:rPr>
              <a:t>Objetivos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2000" b="1" dirty="0">
              <a:solidFill>
                <a:schemeClr val="bg1">
                  <a:lumMod val="10000"/>
                </a:schemeClr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0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Triagens e/ou entrevistas iniciais com a família / solicitantes </a:t>
            </a:r>
            <a:br>
              <a:rPr lang="pt-BR" sz="20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</a:br>
            <a:endParaRPr lang="pt-BR" sz="2000" b="1" i="0" u="none" strike="noStrike" dirty="0">
              <a:solidFill>
                <a:schemeClr val="bg1">
                  <a:lumMod val="10000"/>
                </a:schemeClr>
              </a:solidFill>
              <a:effectLst/>
              <a:latin typeface="Georgia" panose="02040502050405020303" pitchFamily="18" charset="0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0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Escuta</a:t>
            </a:r>
            <a: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, acolhimento e orientações</a:t>
            </a:r>
            <a:br>
              <a:rPr lang="pt-BR" sz="2000" b="1" dirty="0">
                <a:solidFill>
                  <a:schemeClr val="bg1">
                    <a:lumMod val="10000"/>
                  </a:schemeClr>
                </a:solidFill>
                <a:latin typeface="Georgia" panose="02040502050405020303" pitchFamily="18" charset="0"/>
              </a:rPr>
            </a:br>
            <a:endParaRPr lang="pt-BR" sz="2000" b="1" dirty="0">
              <a:solidFill>
                <a:schemeClr val="bg1">
                  <a:lumMod val="10000"/>
                </a:schemeClr>
              </a:solidFill>
              <a:latin typeface="Georgia" panose="02040502050405020303" pitchFamily="18" charset="0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000" b="1" i="0" u="none" strike="noStrike" dirty="0" err="1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Desindividualização</a:t>
            </a:r>
            <a:r>
              <a:rPr lang="pt-BR" sz="20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da queixa (compreensão sobre fatores sociais e coletivos que produzem queixas semelhantes)</a:t>
            </a:r>
            <a:br>
              <a:rPr lang="pt-BR" sz="20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</a:br>
            <a:endParaRPr lang="pt-BR" sz="2000" b="1" i="0" u="none" strike="noStrike" dirty="0">
              <a:solidFill>
                <a:schemeClr val="bg1">
                  <a:lumMod val="10000"/>
                </a:schemeClr>
              </a:solidFill>
              <a:effectLst/>
              <a:latin typeface="Georgia" panose="02040502050405020303" pitchFamily="18" charset="0"/>
            </a:endParaRP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000" i="0" u="sng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Facilidade de comunicação (assíncrona ou sem deslocamento)</a:t>
            </a:r>
            <a:br>
              <a:rPr lang="pt-BR" sz="20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</a:br>
            <a:endParaRPr lang="pt-BR" sz="2000" b="1" i="0" u="none" strike="noStrike" dirty="0">
              <a:solidFill>
                <a:schemeClr val="bg1">
                  <a:lumMod val="10000"/>
                </a:schemeClr>
              </a:solidFill>
              <a:effectLst/>
              <a:latin typeface="Georgia" panose="02040502050405020303" pitchFamily="18" charset="0"/>
            </a:endParaRP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Identificação das </a:t>
            </a:r>
            <a:r>
              <a:rPr lang="pt-BR" sz="20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potências, gostos, rotina, aspectos sensíveis</a:t>
            </a:r>
            <a: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 (sono, alimentação, hábitos escolares) do(a) atendido(a)</a:t>
            </a:r>
            <a:br>
              <a:rPr lang="pt-BR" sz="2000" b="1" dirty="0">
                <a:solidFill>
                  <a:srgbClr val="595959"/>
                </a:solidFill>
                <a:latin typeface="Georgia" panose="02040502050405020303" pitchFamily="18" charset="0"/>
              </a:rPr>
            </a:br>
            <a:endParaRPr lang="pt-BR" sz="2000" b="1" dirty="0">
              <a:solidFill>
                <a:srgbClr val="595959"/>
              </a:solidFill>
              <a:latin typeface="Georgia" panose="02040502050405020303" pitchFamily="18" charset="0"/>
            </a:endParaRP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endParaRPr lang="pt-BR" sz="1800" b="0" i="0" u="none" strike="noStrike" dirty="0">
              <a:solidFill>
                <a:srgbClr val="595959"/>
              </a:solidFill>
              <a:effectLst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41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00" y="0"/>
            <a:ext cx="9055000" cy="14014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720000" y="1440000"/>
            <a:ext cx="7928700" cy="49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latin typeface="Georgia"/>
                <a:ea typeface="Georgia"/>
                <a:cs typeface="Georgia"/>
                <a:sym typeface="Georgia"/>
              </a:rPr>
              <a:t>Objetivos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2000" b="1" dirty="0">
              <a:solidFill>
                <a:schemeClr val="bg1">
                  <a:lumMod val="10000"/>
                </a:schemeClr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000" i="0" u="sng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Identificação de aspectos técnicos e viabilidade do trabalho online: equipamentos disponíveis, horários, habilidade e familiaridade do(a) atendido(a) quanto ao uso de recursos virtuais, condições ou não do atendido ter privacidade nos encontros (se não tiver, isso não inviabiliza um atendimento, mas é preciso fazer adaptações).</a:t>
            </a:r>
            <a:br>
              <a:rPr lang="pt-BR" sz="20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</a:br>
            <a:endParaRPr lang="pt-BR" sz="2000" b="1" i="0" u="none" strike="noStrike" dirty="0">
              <a:solidFill>
                <a:schemeClr val="bg1">
                  <a:lumMod val="10000"/>
                </a:schemeClr>
              </a:solidFill>
              <a:effectLst/>
              <a:latin typeface="Georgia" panose="02040502050405020303" pitchFamily="18" charset="0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Estabelecimento dos </a:t>
            </a:r>
            <a:r>
              <a:rPr lang="pt-BR" sz="20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objetivos </a:t>
            </a:r>
            <a: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e realização de </a:t>
            </a:r>
            <a:r>
              <a:rPr lang="pt-BR" sz="20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contrato </a:t>
            </a:r>
            <a: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ou proposta de atendimento</a:t>
            </a:r>
            <a:br>
              <a:rPr lang="pt-BR" sz="2000" b="1" dirty="0">
                <a:solidFill>
                  <a:srgbClr val="595959"/>
                </a:solidFill>
                <a:latin typeface="Georgia" panose="02040502050405020303" pitchFamily="18" charset="0"/>
              </a:rPr>
            </a:br>
            <a:endParaRPr lang="pt-BR" sz="2000" b="1" dirty="0">
              <a:solidFill>
                <a:srgbClr val="595959"/>
              </a:solidFill>
              <a:latin typeface="Georgia" panose="02040502050405020303" pitchFamily="18" charset="0"/>
            </a:endParaRP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endParaRPr lang="pt-BR" sz="1800" b="0" i="0" u="none" strike="noStrike" dirty="0">
              <a:solidFill>
                <a:srgbClr val="595959"/>
              </a:solidFill>
              <a:effectLst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715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00" y="0"/>
            <a:ext cx="9055000" cy="14014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720000" y="1440000"/>
            <a:ext cx="8093800" cy="49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latin typeface="Georgia"/>
                <a:ea typeface="Georgia"/>
                <a:cs typeface="Georgia"/>
                <a:sym typeface="Georgia"/>
              </a:rPr>
              <a:t>Primeiros contatos com a criança/adolescente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2000" b="1" dirty="0">
              <a:solidFill>
                <a:schemeClr val="bg1">
                  <a:lumMod val="10000"/>
                </a:schemeClr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Construção de </a:t>
            </a:r>
            <a:r>
              <a:rPr lang="pt-BR" sz="20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bom vínculo</a:t>
            </a:r>
            <a: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 (grande objetivo específico </a:t>
            </a:r>
            <a:r>
              <a:rPr lang="pt-BR" sz="2000" i="0" u="sng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presencial mas especialmente online</a:t>
            </a:r>
            <a:r>
              <a:rPr lang="pt-BR" sz="2000" i="0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!)</a:t>
            </a:r>
            <a:b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</a:br>
            <a:endParaRPr lang="pt-BR" sz="2000" b="0" i="0" u="none" strike="noStrike" dirty="0">
              <a:solidFill>
                <a:schemeClr val="bg1">
                  <a:lumMod val="10000"/>
                </a:schemeClr>
              </a:solidFill>
              <a:effectLst/>
              <a:latin typeface="Georgia" panose="02040502050405020303" pitchFamily="18" charset="0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000" i="0" u="sng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Olhar para o centro da câmera favorece uma sensação de presença, de contato direto</a:t>
            </a:r>
            <a:br>
              <a:rPr lang="pt-BR" sz="20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</a:br>
            <a:endParaRPr lang="pt-BR" sz="2000" b="1" i="0" u="none" strike="noStrike" dirty="0">
              <a:solidFill>
                <a:schemeClr val="bg1">
                  <a:lumMod val="10000"/>
                </a:schemeClr>
              </a:solidFill>
              <a:effectLst/>
              <a:latin typeface="Georgia" panose="02040502050405020303" pitchFamily="18" charset="0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Podem ser realizados junto com a família em um primeiro momento, é possível ver as diferentes dinâmicas presentes e obter ajuda quando necessário –</a:t>
            </a:r>
            <a:r>
              <a:rPr lang="pt-BR" sz="2000" b="0" i="0" u="sng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 no presencial é separado, mas online às vezes ser junto se impõe</a:t>
            </a:r>
            <a:br>
              <a:rPr lang="pt-BR" sz="2000" b="1" dirty="0">
                <a:solidFill>
                  <a:schemeClr val="bg1">
                    <a:lumMod val="10000"/>
                  </a:schemeClr>
                </a:solidFill>
                <a:latin typeface="Georgia" panose="02040502050405020303" pitchFamily="18" charset="0"/>
              </a:rPr>
            </a:br>
            <a:endParaRPr lang="pt-BR" sz="2000" b="1" dirty="0">
              <a:solidFill>
                <a:schemeClr val="bg1">
                  <a:lumMod val="10000"/>
                </a:schemeClr>
              </a:solidFill>
              <a:latin typeface="Georgia" panose="02040502050405020303" pitchFamily="18" charset="0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0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“Por que estamos aqui juntos hoje?”</a:t>
            </a:r>
            <a: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, a queixa não é segredo para ninguém </a:t>
            </a:r>
            <a:br>
              <a:rPr lang="pt-BR" sz="2000" b="1" dirty="0">
                <a:solidFill>
                  <a:srgbClr val="595959"/>
                </a:solidFill>
                <a:latin typeface="Georgia" panose="02040502050405020303" pitchFamily="18" charset="0"/>
              </a:rPr>
            </a:br>
            <a:endParaRPr lang="pt-BR" sz="2000" b="1" dirty="0">
              <a:solidFill>
                <a:srgbClr val="595959"/>
              </a:solidFill>
              <a:latin typeface="Georgia" panose="02040502050405020303" pitchFamily="18" charset="0"/>
            </a:endParaRP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endParaRPr lang="pt-BR" sz="1800" b="0" i="0" u="none" strike="noStrike" dirty="0">
              <a:solidFill>
                <a:srgbClr val="595959"/>
              </a:solidFill>
              <a:effectLst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891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00" y="0"/>
            <a:ext cx="9055000" cy="14014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720000" y="1440000"/>
            <a:ext cx="8093800" cy="49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latin typeface="Georgia"/>
                <a:ea typeface="Georgia"/>
                <a:cs typeface="Georgia"/>
                <a:sym typeface="Georgia"/>
              </a:rPr>
              <a:t>Primeiros contatos com a criança/adolescente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2000" b="1" dirty="0">
              <a:solidFill>
                <a:schemeClr val="bg1">
                  <a:lumMod val="10000"/>
                </a:schemeClr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0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Contrato </a:t>
            </a:r>
            <a: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com o(a) atendido(a) (propõe-se uma </a:t>
            </a:r>
            <a:r>
              <a:rPr lang="pt-BR" sz="20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troca</a:t>
            </a:r>
            <a: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, faremos atividades prazerosas e outras “nem tanto assim”) </a:t>
            </a:r>
            <a:br>
              <a:rPr lang="pt-BR" sz="2000" b="1" dirty="0">
                <a:solidFill>
                  <a:schemeClr val="bg1">
                    <a:lumMod val="10000"/>
                  </a:schemeClr>
                </a:solidFill>
                <a:latin typeface="Georgia" panose="02040502050405020303" pitchFamily="18" charset="0"/>
              </a:rPr>
            </a:br>
            <a:endParaRPr lang="pt-BR" sz="2000" b="1" dirty="0">
              <a:solidFill>
                <a:schemeClr val="bg1">
                  <a:lumMod val="10000"/>
                </a:schemeClr>
              </a:solidFill>
              <a:latin typeface="Georgia" panose="02040502050405020303" pitchFamily="18" charset="0"/>
            </a:endParaRP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endParaRPr lang="pt-BR" sz="1800" b="0" i="0" u="none" strike="noStrike" dirty="0">
              <a:solidFill>
                <a:srgbClr val="595959"/>
              </a:solidFill>
              <a:effectLst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253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00" y="0"/>
            <a:ext cx="9055000" cy="14014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720000" y="1440000"/>
            <a:ext cx="8093800" cy="49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latin typeface="Georgia"/>
                <a:ea typeface="Georgia"/>
                <a:cs typeface="Georgia"/>
                <a:sym typeface="Georgia"/>
              </a:rPr>
              <a:t>Exemplos de recursos que podem ser usados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2000" b="1" dirty="0">
              <a:solidFill>
                <a:schemeClr val="bg1">
                  <a:lumMod val="10000"/>
                </a:schemeClr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</p:txBody>
      </p:sp>
      <p:pic>
        <p:nvPicPr>
          <p:cNvPr id="3" name="Imagem 2" descr=" fgbgb">
            <a:extLst>
              <a:ext uri="{FF2B5EF4-FFF2-40B4-BE49-F238E27FC236}">
                <a16:creationId xmlns:a16="http://schemas.microsoft.com/office/drawing/2014/main" id="{817FF88F-7194-4BC8-BB1C-55547289174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106" y="2456327"/>
            <a:ext cx="2897693" cy="170567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569B221-E543-44C4-BEE6-E45E0856245D}"/>
              </a:ext>
            </a:extLst>
          </p:cNvPr>
          <p:cNvSpPr txBox="1"/>
          <p:nvPr/>
        </p:nvSpPr>
        <p:spPr>
          <a:xfrm>
            <a:off x="3657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F18FAF8-7CB8-40C7-AE43-42144CB700A9}"/>
              </a:ext>
            </a:extLst>
          </p:cNvPr>
          <p:cNvSpPr txBox="1"/>
          <p:nvPr/>
        </p:nvSpPr>
        <p:spPr>
          <a:xfrm>
            <a:off x="1751552" y="2105654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i="0" u="none" strike="noStrike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Roblox</a:t>
            </a:r>
            <a:endParaRPr lang="pt-BR" sz="1600" b="1" dirty="0">
              <a:latin typeface="Georgia" panose="02040502050405020303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204FDC9-80E6-407D-8891-AE86A85DDE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2" y="2456327"/>
            <a:ext cx="2897693" cy="168631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B64EC1C9-DED7-44AE-8E7A-BBC5C0F4A81C}"/>
              </a:ext>
            </a:extLst>
          </p:cNvPr>
          <p:cNvSpPr txBox="1"/>
          <p:nvPr/>
        </p:nvSpPr>
        <p:spPr>
          <a:xfrm>
            <a:off x="5252008" y="2179687"/>
            <a:ext cx="2440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Google Jam </a:t>
            </a:r>
            <a:r>
              <a:rPr lang="pt-BR" sz="1600" b="1" i="0" u="none" strike="noStrike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Board</a:t>
            </a:r>
            <a:endParaRPr lang="pt-BR" sz="1600" dirty="0">
              <a:latin typeface="Georgia" panose="02040502050405020303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2EDDC10-20E1-489C-BD6F-E71A4C500B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955" y="4823921"/>
            <a:ext cx="2925844" cy="170567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6E03B72-3E95-48B3-8664-53F5F760DF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9202" y="4834146"/>
            <a:ext cx="2897694" cy="1695452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A3B13239-25EF-48AD-9A61-101F2AA52140}"/>
              </a:ext>
            </a:extLst>
          </p:cNvPr>
          <p:cNvSpPr txBox="1"/>
          <p:nvPr/>
        </p:nvSpPr>
        <p:spPr>
          <a:xfrm>
            <a:off x="1394577" y="4485367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i="0" u="none" strike="noStrike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Gartic</a:t>
            </a:r>
            <a:r>
              <a:rPr lang="pt-BR" sz="1600" b="1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e </a:t>
            </a:r>
            <a:r>
              <a:rPr lang="pt-BR" sz="1600" b="1" i="0" u="none" strike="noStrike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Gartic</a:t>
            </a:r>
            <a:r>
              <a:rPr lang="pt-BR" sz="1600" b="1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Phone</a:t>
            </a:r>
            <a:endParaRPr lang="pt-BR" sz="1600" dirty="0">
              <a:latin typeface="Georgia" panose="02040502050405020303" pitchFamily="18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19F01E7-8E83-488C-9091-8AF296568981}"/>
              </a:ext>
            </a:extLst>
          </p:cNvPr>
          <p:cNvSpPr txBox="1"/>
          <p:nvPr/>
        </p:nvSpPr>
        <p:spPr>
          <a:xfrm>
            <a:off x="4598203" y="4254248"/>
            <a:ext cx="3748104" cy="58603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1600" b="1" i="0" u="none" strike="noStrike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Smash</a:t>
            </a:r>
            <a:r>
              <a:rPr lang="pt-BR" sz="1600" b="1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Karts </a:t>
            </a:r>
            <a:br>
              <a:rPr lang="pt-BR" sz="1600" b="1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</a:br>
            <a:r>
              <a:rPr lang="pt-BR" sz="1600" b="1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(jogos no navegador de internet)</a:t>
            </a:r>
            <a:endParaRPr lang="pt-BR" sz="1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181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00" y="0"/>
            <a:ext cx="9055000" cy="14014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720000" y="1440000"/>
            <a:ext cx="8093800" cy="49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2000" b="1" dirty="0">
              <a:solidFill>
                <a:schemeClr val="bg1">
                  <a:lumMod val="10000"/>
                </a:schemeClr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569B221-E543-44C4-BEE6-E45E0856245D}"/>
              </a:ext>
            </a:extLst>
          </p:cNvPr>
          <p:cNvSpPr txBox="1"/>
          <p:nvPr/>
        </p:nvSpPr>
        <p:spPr>
          <a:xfrm>
            <a:off x="3657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F18FAF8-7CB8-40C7-AE43-42144CB700A9}"/>
              </a:ext>
            </a:extLst>
          </p:cNvPr>
          <p:cNvSpPr txBox="1"/>
          <p:nvPr/>
        </p:nvSpPr>
        <p:spPr>
          <a:xfrm>
            <a:off x="3702100" y="1669598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i="0" u="none" strike="noStrike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Minecraft</a:t>
            </a:r>
            <a:endParaRPr lang="pt-BR" sz="2000" b="1" dirty="0">
              <a:latin typeface="Georgia" panose="02040502050405020303" pitchFamily="18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E90945D-6782-4E16-B439-AA8473AB85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500" y="2299306"/>
            <a:ext cx="6858000" cy="363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862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00" y="0"/>
            <a:ext cx="9055000" cy="14014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720000" y="1440000"/>
            <a:ext cx="8093800" cy="49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2000" b="1" dirty="0">
              <a:solidFill>
                <a:schemeClr val="bg1">
                  <a:lumMod val="10000"/>
                </a:schemeClr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569B221-E543-44C4-BEE6-E45E0856245D}"/>
              </a:ext>
            </a:extLst>
          </p:cNvPr>
          <p:cNvSpPr txBox="1"/>
          <p:nvPr/>
        </p:nvSpPr>
        <p:spPr>
          <a:xfrm>
            <a:off x="3657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F18FAF8-7CB8-40C7-AE43-42144CB700A9}"/>
              </a:ext>
            </a:extLst>
          </p:cNvPr>
          <p:cNvSpPr txBox="1"/>
          <p:nvPr/>
        </p:nvSpPr>
        <p:spPr>
          <a:xfrm>
            <a:off x="655300" y="1440000"/>
            <a:ext cx="7768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Outras atividades lúdicas que não dependem de jogos ou outras plataformas</a:t>
            </a:r>
            <a:endParaRPr lang="pt-BR" sz="2400" b="1" dirty="0">
              <a:latin typeface="Georgia" panose="02040502050405020303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44D6B9C-0041-4E3E-BD8B-EA1DED2AE5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4400" y="2388026"/>
            <a:ext cx="5304200" cy="397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479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00" y="0"/>
            <a:ext cx="9055000" cy="14014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720000" y="1440000"/>
            <a:ext cx="8093800" cy="49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Intervenções junto à família/solicitantes</a:t>
            </a:r>
            <a:endParaRPr lang="pt-BR" sz="2400" b="1" dirty="0">
              <a:solidFill>
                <a:schemeClr val="bg1">
                  <a:lumMod val="10000"/>
                </a:schemeClr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 rtl="0" fontAlgn="base"/>
            <a:endParaRPr lang="pt-BR" sz="1800" b="1" i="0" u="none" strike="noStrike" dirty="0">
              <a:solidFill>
                <a:srgbClr val="595959"/>
              </a:solidFill>
              <a:effectLst/>
              <a:latin typeface="Georgia" panose="02040502050405020303" pitchFamily="18" charset="0"/>
            </a:endParaRP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Depois do atendido, deve ser </a:t>
            </a:r>
            <a:r>
              <a:rPr lang="pt-BR" sz="20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prioridade</a:t>
            </a:r>
            <a: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 no processo quando e como couber, pois normalmente são as pessoas mais próximas ao(à) atendido(a) </a:t>
            </a:r>
            <a:b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</a:br>
            <a:endParaRPr lang="pt-BR" sz="2000" b="0" i="0" u="none" strike="noStrike" dirty="0">
              <a:solidFill>
                <a:schemeClr val="bg1">
                  <a:lumMod val="10000"/>
                </a:schemeClr>
              </a:solidFill>
              <a:effectLst/>
              <a:latin typeface="Georgia" panose="02040502050405020303" pitchFamily="18" charset="0"/>
            </a:endParaRP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0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Contatos frequentes, síncronos e assíncronos</a:t>
            </a:r>
            <a: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, possibilitam intervenções, feedbacks e fortalecimento de vínculo com maior regularidade</a:t>
            </a:r>
            <a:b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</a:br>
            <a:endParaRPr lang="pt-BR" sz="2000" b="0" i="0" u="none" strike="noStrike" dirty="0">
              <a:solidFill>
                <a:schemeClr val="bg1">
                  <a:lumMod val="10000"/>
                </a:schemeClr>
              </a:solidFill>
              <a:effectLst/>
              <a:latin typeface="Georgia" panose="02040502050405020303" pitchFamily="18" charset="0"/>
            </a:endParaRP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Manutenção do </a:t>
            </a:r>
            <a:r>
              <a:rPr lang="pt-BR" sz="20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bom relacionamento familiar</a:t>
            </a:r>
            <a: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 é base para quaisquer intervenções junto à família e deve ser prioridade em qualquer atendimento</a:t>
            </a:r>
            <a:b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</a:br>
            <a:endParaRPr lang="pt-BR" sz="2000" b="0" i="0" u="none" strike="noStrike" dirty="0">
              <a:solidFill>
                <a:schemeClr val="bg1">
                  <a:lumMod val="10000"/>
                </a:schemeClr>
              </a:solidFill>
              <a:effectLst/>
              <a:latin typeface="Georgia" panose="02040502050405020303" pitchFamily="18" charset="0"/>
            </a:endParaRP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000" b="1" i="0" u="none" strike="noStrike" dirty="0" err="1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Desindividualização</a:t>
            </a:r>
            <a:r>
              <a:rPr lang="pt-BR" sz="20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 e </a:t>
            </a:r>
            <a:r>
              <a:rPr lang="pt-BR" sz="2000" b="1" i="0" u="none" strike="noStrike" dirty="0" err="1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desculpabilização</a:t>
            </a:r>
            <a: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 das queixas</a:t>
            </a:r>
            <a:br>
              <a:rPr lang="pt-BR" sz="2000" b="1" dirty="0">
                <a:solidFill>
                  <a:srgbClr val="595959"/>
                </a:solidFill>
                <a:latin typeface="Georgia" panose="02040502050405020303" pitchFamily="18" charset="0"/>
              </a:rPr>
            </a:br>
            <a:endParaRPr lang="pt-BR" sz="2000" b="1" dirty="0">
              <a:solidFill>
                <a:srgbClr val="595959"/>
              </a:solidFill>
              <a:latin typeface="Georgia" panose="02040502050405020303" pitchFamily="18" charset="0"/>
            </a:endParaRP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endParaRPr lang="pt-BR" sz="1800" b="0" i="0" u="none" strike="noStrike" dirty="0">
              <a:solidFill>
                <a:srgbClr val="595959"/>
              </a:solidFill>
              <a:effectLst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931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00" y="0"/>
            <a:ext cx="9055000" cy="14014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720000" y="1440000"/>
            <a:ext cx="8093800" cy="49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Construção de recursos para que as famílias compreendam melhor a queixa e possam adotar novas estratégias de manejo</a:t>
            </a:r>
            <a:br>
              <a:rPr lang="pt-BR" sz="2000" b="1" dirty="0">
                <a:solidFill>
                  <a:srgbClr val="595959"/>
                </a:solidFill>
                <a:latin typeface="Georgia" panose="02040502050405020303" pitchFamily="18" charset="0"/>
              </a:rPr>
            </a:br>
            <a:endParaRPr lang="pt-BR" sz="2000" b="1" dirty="0">
              <a:solidFill>
                <a:srgbClr val="595959"/>
              </a:solidFill>
              <a:latin typeface="Georgia" panose="02040502050405020303" pitchFamily="18" charset="0"/>
            </a:endParaRP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endParaRPr lang="pt-BR" sz="1800" b="0" i="0" u="none" strike="noStrike" dirty="0">
              <a:solidFill>
                <a:srgbClr val="595959"/>
              </a:solidFill>
              <a:effectLst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245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00" y="0"/>
            <a:ext cx="9055000" cy="140147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720000" y="1440000"/>
            <a:ext cx="7560000" cy="43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 dirty="0">
                <a:latin typeface="Georgia"/>
                <a:ea typeface="Georgia"/>
                <a:cs typeface="Georgia"/>
                <a:sym typeface="Georgia"/>
              </a:rPr>
              <a:t>Apresentação</a:t>
            </a:r>
            <a:endParaRPr sz="2600" b="1"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000" b="1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João Ricardo de Souza</a:t>
            </a:r>
            <a:r>
              <a:rPr lang="pt-BR" sz="20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, psicólogo clínico e educacional, mestre em Psicologia da Educação (PUC-SP), doutorando em Psicologia Escolar e do Desenvolvimento Humano (IPUSP), professor na graduação da Universidade Anhembi Morumbi</a:t>
            </a:r>
            <a:br>
              <a:rPr lang="pt-BR" sz="20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</a:br>
            <a:endParaRPr lang="pt-BR" sz="2000" b="0" i="0" u="none" strike="noStrike" dirty="0"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0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Aluno do </a:t>
            </a:r>
            <a:r>
              <a:rPr lang="pt-BR" sz="2000" b="1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Curso de Aperfeiçoamento em Orientação à Queixa Escolar</a:t>
            </a:r>
            <a:r>
              <a:rPr lang="pt-BR" sz="20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do Serviço de OQE do IPUSP entre 2016 e 2017</a:t>
            </a:r>
            <a:br>
              <a:rPr lang="pt-BR" sz="20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</a:br>
            <a:endParaRPr lang="pt-BR" sz="2000" b="0" i="0" u="none" strike="noStrike" dirty="0"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000" b="1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Grupo Interinstitucional Queixa Escolar</a:t>
            </a:r>
            <a:r>
              <a:rPr lang="pt-BR" sz="20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(GIQE)</a:t>
            </a:r>
            <a:endParaRPr lang="pt-BR" sz="2000" dirty="0">
              <a:solidFill>
                <a:schemeClr val="tx1"/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00" y="0"/>
            <a:ext cx="9055000" cy="14014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720000" y="1440000"/>
            <a:ext cx="8233500" cy="49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0" fontAlgn="base"/>
            <a:r>
              <a:rPr lang="pt-BR" sz="24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Intervenções junto à rede (escola, outras(os) profissionais)</a:t>
            </a:r>
          </a:p>
          <a:p>
            <a:pPr rtl="0" fontAlgn="base"/>
            <a:endParaRPr lang="pt-BR" sz="1800" b="1" i="0" u="none" strike="noStrike" dirty="0">
              <a:solidFill>
                <a:srgbClr val="595959"/>
              </a:solidFill>
              <a:effectLst/>
              <a:latin typeface="Georgia" panose="02040502050405020303" pitchFamily="18" charset="0"/>
            </a:endParaRP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0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Fortalecer vínculos</a:t>
            </a:r>
            <a: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 entre as famílias/solicitantes e o(a) atendido(a) e as escolas/redes</a:t>
            </a:r>
            <a:b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</a:br>
            <a:endParaRPr lang="pt-BR" sz="2000" b="0" i="0" u="none" strike="noStrike" dirty="0">
              <a:solidFill>
                <a:schemeClr val="bg1">
                  <a:lumMod val="10000"/>
                </a:schemeClr>
              </a:solidFill>
              <a:effectLst/>
              <a:latin typeface="Georgia" panose="02040502050405020303" pitchFamily="18" charset="0"/>
            </a:endParaRP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Oferecer </a:t>
            </a:r>
            <a:r>
              <a:rPr lang="pt-BR" sz="20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apoio</a:t>
            </a:r>
            <a: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, discutir e articular estratégias (“como eu posso ajudar?”)</a:t>
            </a:r>
            <a:b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</a:br>
            <a:endParaRPr lang="pt-BR" sz="2000" b="0" i="0" u="none" strike="noStrike" dirty="0">
              <a:solidFill>
                <a:schemeClr val="bg1">
                  <a:lumMod val="10000"/>
                </a:schemeClr>
              </a:solidFill>
              <a:effectLst/>
              <a:latin typeface="Georgia" panose="02040502050405020303" pitchFamily="18" charset="0"/>
            </a:endParaRP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Conscientizar as equipes escolares para os esforços que as famílias/solicitantes e o(a) atendido(a) </a:t>
            </a:r>
            <a:r>
              <a:rPr lang="pt-BR" sz="20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já estão fazendo</a:t>
            </a:r>
            <a: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 no sentido de solucionar as queixas (mostrar produções, discutir os materiais escolares, ponderar competências que são realizadas em um contexto e não em outros)</a:t>
            </a:r>
            <a:b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</a:br>
            <a:endParaRPr lang="pt-BR" sz="2000" b="0" i="0" u="none" strike="noStrike" dirty="0">
              <a:solidFill>
                <a:schemeClr val="bg1">
                  <a:lumMod val="10000"/>
                </a:schemeClr>
              </a:solidFill>
              <a:effectLst/>
              <a:latin typeface="Georgia" panose="02040502050405020303" pitchFamily="18" charset="0"/>
            </a:endParaRP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Criar e fortalecer um </a:t>
            </a:r>
            <a:r>
              <a:rPr lang="pt-BR" sz="20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canal de comunicação</a:t>
            </a:r>
            <a: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 entre todos</a:t>
            </a:r>
            <a:br>
              <a:rPr lang="pt-BR" sz="2000" b="1" dirty="0">
                <a:solidFill>
                  <a:srgbClr val="595959"/>
                </a:solidFill>
                <a:latin typeface="Georgia" panose="02040502050405020303" pitchFamily="18" charset="0"/>
              </a:rPr>
            </a:br>
            <a:endParaRPr lang="pt-BR" sz="2000" b="1" dirty="0">
              <a:solidFill>
                <a:srgbClr val="595959"/>
              </a:solidFill>
              <a:latin typeface="Georgia" panose="02040502050405020303" pitchFamily="18" charset="0"/>
            </a:endParaRP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endParaRPr lang="pt-BR" sz="1800" b="0" i="0" u="none" strike="noStrike" dirty="0">
              <a:solidFill>
                <a:srgbClr val="595959"/>
              </a:solidFill>
              <a:effectLst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636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00" y="0"/>
            <a:ext cx="9055000" cy="14014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720000" y="1440000"/>
            <a:ext cx="8233500" cy="49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0" fontAlgn="base"/>
            <a:r>
              <a:rPr lang="pt-BR" sz="24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Intervenções junto à criança/adolescente</a:t>
            </a:r>
          </a:p>
          <a:p>
            <a:pPr rtl="0" fontAlgn="base"/>
            <a:endParaRPr lang="pt-BR" sz="2400" b="1" i="0" u="none" strike="noStrike" dirty="0">
              <a:solidFill>
                <a:schemeClr val="bg1">
                  <a:lumMod val="10000"/>
                </a:schemeClr>
              </a:solidFill>
              <a:effectLst/>
              <a:latin typeface="Georgia" panose="02040502050405020303" pitchFamily="18" charset="0"/>
            </a:endParaRP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0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Jogos online e atividades lúdicas</a:t>
            </a:r>
            <a:r>
              <a:rPr lang="pt-BR" sz="200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: </a:t>
            </a:r>
            <a:r>
              <a:rPr lang="pt-BR" sz="2000" i="0" u="sng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facilitam as conversas, promovem fortalecimento de vínculo, possibilitam o espaço de troca – os jogos online ganham importância especial no atendimento virtual</a:t>
            </a:r>
            <a:r>
              <a:rPr lang="pt-BR" sz="200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,</a:t>
            </a:r>
            <a: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 no presencial privilegiamos outros</a:t>
            </a:r>
            <a:b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</a:br>
            <a:endParaRPr lang="pt-BR" sz="2000" b="0" i="0" u="none" strike="noStrike" dirty="0">
              <a:solidFill>
                <a:schemeClr val="bg1">
                  <a:lumMod val="10000"/>
                </a:schemeClr>
              </a:solidFill>
              <a:effectLst/>
              <a:latin typeface="Georgia" panose="02040502050405020303" pitchFamily="18" charset="0"/>
            </a:endParaRP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Olhar psicológico sobre as </a:t>
            </a:r>
            <a:r>
              <a:rPr lang="pt-BR" sz="20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atividades e materiais escolares </a:t>
            </a:r>
            <a: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(às vezes são online)</a:t>
            </a:r>
            <a:r>
              <a:rPr lang="pt-BR" sz="20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se acrescenta ao pedagógico, nos atendimentos.</a:t>
            </a:r>
            <a:b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</a:br>
            <a:endParaRPr lang="pt-BR" sz="2000" b="0" i="0" u="none" strike="noStrike" dirty="0">
              <a:solidFill>
                <a:schemeClr val="bg1">
                  <a:lumMod val="10000"/>
                </a:schemeClr>
              </a:solidFill>
              <a:effectLst/>
              <a:latin typeface="Georgia" panose="02040502050405020303" pitchFamily="18" charset="0"/>
            </a:endParaRP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000" b="0" i="0" u="sng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Atividades ocorrem no </a:t>
            </a:r>
            <a:r>
              <a:rPr lang="pt-BR" sz="2000" b="1" i="0" u="sng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ambiente natural </a:t>
            </a:r>
            <a:r>
              <a:rPr lang="pt-BR" sz="2000" b="0" i="0" u="sng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do(a) atendido(a) (quarto, sala, interações com a família no virtual, o que torna a construção de diversos tipos de manejos (organização, avaliação de possibilidades ou de dificuldades que o espaço físico promove) mais fácil que no presencial</a:t>
            </a:r>
            <a:br>
              <a:rPr lang="pt-BR" sz="2000" b="1" dirty="0">
                <a:solidFill>
                  <a:srgbClr val="595959"/>
                </a:solidFill>
                <a:latin typeface="Georgia" panose="02040502050405020303" pitchFamily="18" charset="0"/>
              </a:rPr>
            </a:br>
            <a:endParaRPr lang="pt-BR" sz="2000" b="1" dirty="0">
              <a:solidFill>
                <a:srgbClr val="595959"/>
              </a:solidFill>
              <a:latin typeface="Georgia" panose="02040502050405020303" pitchFamily="18" charset="0"/>
            </a:endParaRP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endParaRPr lang="pt-BR" sz="1800" b="0" i="0" u="none" strike="noStrike" dirty="0">
              <a:solidFill>
                <a:srgbClr val="595959"/>
              </a:solidFill>
              <a:effectLst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745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00" y="0"/>
            <a:ext cx="9055000" cy="14014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720000" y="1440000"/>
            <a:ext cx="7674700" cy="49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0" fontAlgn="base"/>
            <a:r>
              <a:rPr lang="pt-BR" sz="24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Intervenções nos atendimentos em grupo – </a:t>
            </a:r>
            <a:r>
              <a:rPr lang="pt-BR" sz="2400" b="1" i="0" u="sng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que em dupla podem ser virtuais</a:t>
            </a:r>
          </a:p>
          <a:p>
            <a:pPr rtl="0" fontAlgn="base"/>
            <a:endParaRPr lang="pt-BR" sz="2400" b="1" i="0" u="sng" strike="noStrike" dirty="0">
              <a:solidFill>
                <a:schemeClr val="bg1">
                  <a:lumMod val="10000"/>
                </a:schemeClr>
              </a:solidFill>
              <a:effectLst/>
              <a:latin typeface="Georgia" panose="02040502050405020303" pitchFamily="18" charset="0"/>
            </a:endParaRP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Interação social e desenvolvimento de </a:t>
            </a:r>
            <a:r>
              <a:rPr lang="pt-BR" sz="20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habilidades sociais</a:t>
            </a:r>
            <a:b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</a:br>
            <a:endParaRPr lang="pt-BR" sz="2000" b="0" i="0" u="none" strike="noStrike" dirty="0">
              <a:solidFill>
                <a:schemeClr val="bg1">
                  <a:lumMod val="10000"/>
                </a:schemeClr>
              </a:solidFill>
              <a:effectLst/>
              <a:latin typeface="Georgia" panose="02040502050405020303" pitchFamily="18" charset="0"/>
            </a:endParaRP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Muitas vezes o grupo tem efeitos e oferece modelos benéficos que a(o) psicóloga(o) não é capaz de produzir</a:t>
            </a:r>
            <a:br>
              <a:rPr lang="pt-BR" sz="2000" b="1" dirty="0">
                <a:solidFill>
                  <a:srgbClr val="595959"/>
                </a:solidFill>
                <a:latin typeface="Georgia" panose="02040502050405020303" pitchFamily="18" charset="0"/>
              </a:rPr>
            </a:br>
            <a:endParaRPr lang="pt-BR" sz="2000" b="1" dirty="0">
              <a:solidFill>
                <a:srgbClr val="595959"/>
              </a:solidFill>
              <a:latin typeface="Georgia" panose="02040502050405020303" pitchFamily="18" charset="0"/>
            </a:endParaRP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endParaRPr lang="pt-BR" sz="1800" b="0" i="0" u="none" strike="noStrike" dirty="0">
              <a:solidFill>
                <a:srgbClr val="595959"/>
              </a:solidFill>
              <a:effectLst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960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00" y="0"/>
            <a:ext cx="9055000" cy="14014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720000" y="1440000"/>
            <a:ext cx="7941400" cy="49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0" fontAlgn="base"/>
            <a:r>
              <a:rPr lang="pt-BR" sz="24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Encerramento e encaminhamentos</a:t>
            </a:r>
          </a:p>
          <a:p>
            <a:pPr rtl="0" fontAlgn="base"/>
            <a:endParaRPr lang="pt-BR" sz="2000" b="1" i="0" u="sng" strike="noStrike" dirty="0">
              <a:solidFill>
                <a:schemeClr val="bg1">
                  <a:lumMod val="10000"/>
                </a:schemeClr>
              </a:solidFill>
              <a:effectLst/>
              <a:latin typeface="Georgia" panose="02040502050405020303" pitchFamily="18" charset="0"/>
            </a:endParaRP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Os </a:t>
            </a:r>
            <a:r>
              <a:rPr lang="pt-BR" sz="20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objetivos foram total ou parcialmente atingidos</a:t>
            </a:r>
            <a: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? A rede possui mais autonomia para endereçar a queixa?</a:t>
            </a:r>
            <a:b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</a:br>
            <a:endParaRPr lang="pt-BR" sz="2000" b="0" i="0" u="none" strike="noStrike" dirty="0">
              <a:solidFill>
                <a:schemeClr val="bg1">
                  <a:lumMod val="10000"/>
                </a:schemeClr>
              </a:solidFill>
              <a:effectLst/>
              <a:latin typeface="Georgia" panose="02040502050405020303" pitchFamily="18" charset="0"/>
            </a:endParaRP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0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Outras intervenções</a:t>
            </a:r>
            <a: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 serão necessárias? </a:t>
            </a:r>
            <a:r>
              <a:rPr lang="pt-BR" sz="20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Encaminhamentos</a:t>
            </a:r>
            <a: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? É preciso saber os recursos disponíveis</a:t>
            </a:r>
            <a:b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</a:br>
            <a:endParaRPr lang="pt-BR" sz="2000" b="0" i="0" u="none" strike="noStrike" dirty="0">
              <a:solidFill>
                <a:schemeClr val="bg1">
                  <a:lumMod val="10000"/>
                </a:schemeClr>
              </a:solidFill>
              <a:effectLst/>
              <a:latin typeface="Georgia" panose="02040502050405020303" pitchFamily="18" charset="0"/>
            </a:endParaRP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O desligamento deve ser </a:t>
            </a:r>
            <a:r>
              <a:rPr lang="pt-BR" sz="20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planejado, </a:t>
            </a:r>
            <a: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cuidando do vínculo estabelecido</a:t>
            </a:r>
            <a:br>
              <a:rPr lang="pt-BR" sz="2000" dirty="0">
                <a:solidFill>
                  <a:schemeClr val="bg1">
                    <a:lumMod val="10000"/>
                  </a:schemeClr>
                </a:solidFill>
                <a:latin typeface="Georgia" panose="02040502050405020303" pitchFamily="18" charset="0"/>
              </a:rPr>
            </a:br>
            <a:endParaRPr lang="pt-BR" sz="2000" dirty="0">
              <a:solidFill>
                <a:schemeClr val="bg1">
                  <a:lumMod val="10000"/>
                </a:schemeClr>
              </a:solidFill>
              <a:latin typeface="Georgia" panose="02040502050405020303" pitchFamily="18" charset="0"/>
            </a:endParaRP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0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Relatórios </a:t>
            </a:r>
            <a: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são documentos potentes se bem elaborados, devem ter objetivos muito claros e a construção deve ser feita em diálogo com rede</a:t>
            </a:r>
            <a:br>
              <a:rPr lang="pt-BR" sz="2000" b="1" dirty="0">
                <a:solidFill>
                  <a:srgbClr val="595959"/>
                </a:solidFill>
                <a:latin typeface="Georgia" panose="02040502050405020303" pitchFamily="18" charset="0"/>
              </a:rPr>
            </a:br>
            <a:endParaRPr lang="pt-BR" sz="2000" b="1" dirty="0">
              <a:solidFill>
                <a:srgbClr val="595959"/>
              </a:solidFill>
              <a:latin typeface="Georgia" panose="02040502050405020303" pitchFamily="18" charset="0"/>
            </a:endParaRP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endParaRPr lang="pt-BR" sz="1800" b="0" i="0" u="none" strike="noStrike" dirty="0">
              <a:solidFill>
                <a:srgbClr val="595959"/>
              </a:solidFill>
              <a:effectLst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007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00" y="0"/>
            <a:ext cx="9055000" cy="14014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720000" y="1440000"/>
            <a:ext cx="7903300" cy="49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0" fontAlgn="base"/>
            <a:r>
              <a:rPr lang="pt-BR" sz="2400" b="1" dirty="0">
                <a:solidFill>
                  <a:schemeClr val="bg1">
                    <a:lumMod val="10000"/>
                  </a:schemeClr>
                </a:solidFill>
                <a:latin typeface="Georgia" panose="02040502050405020303" pitchFamily="18" charset="0"/>
              </a:rPr>
              <a:t>Relato de caso</a:t>
            </a:r>
            <a:endParaRPr lang="pt-BR" sz="2400" b="1" i="0" u="none" strike="noStrike" dirty="0">
              <a:solidFill>
                <a:schemeClr val="bg1">
                  <a:lumMod val="10000"/>
                </a:schemeClr>
              </a:solidFill>
              <a:effectLst/>
              <a:latin typeface="Georgia" panose="02040502050405020303" pitchFamily="18" charset="0"/>
            </a:endParaRPr>
          </a:p>
          <a:p>
            <a:pPr rtl="0" fontAlgn="base"/>
            <a:endParaRPr lang="pt-BR" sz="2000" b="1" i="0" u="sng" strike="noStrike" dirty="0">
              <a:solidFill>
                <a:schemeClr val="bg1">
                  <a:lumMod val="10000"/>
                </a:schemeClr>
              </a:solidFill>
              <a:effectLst/>
              <a:latin typeface="Georgia" panose="02040502050405020303" pitchFamily="18" charset="0"/>
            </a:endParaRP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0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J., 8 anos, 3º ano do EF de uma escola particular de SP</a:t>
            </a:r>
            <a: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, dificuldades de alfabetização e baixo controle emocional (se frustrava facilmente e tinha crises de choro intensas, que dificultavam seu engajamento nas atividades escolares)</a:t>
            </a:r>
            <a:b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</a:br>
            <a:endParaRPr lang="pt-BR" sz="2000" b="0" i="0" u="none" strike="noStrike" dirty="0">
              <a:solidFill>
                <a:schemeClr val="bg1">
                  <a:lumMod val="10000"/>
                </a:schemeClr>
              </a:solidFill>
              <a:effectLst/>
              <a:latin typeface="Georgia" panose="02040502050405020303" pitchFamily="18" charset="0"/>
            </a:endParaRP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0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Encontros virtuais</a:t>
            </a:r>
            <a: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: reaproximação da escrita e da leitura através de </a:t>
            </a:r>
            <a:r>
              <a:rPr lang="pt-BR" sz="20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jogos online</a:t>
            </a:r>
            <a:b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</a:br>
            <a:endParaRPr lang="pt-BR" sz="2000" b="0" i="0" u="none" strike="noStrike" dirty="0">
              <a:solidFill>
                <a:schemeClr val="bg1">
                  <a:lumMod val="10000"/>
                </a:schemeClr>
              </a:solidFill>
              <a:effectLst/>
              <a:latin typeface="Georgia" panose="02040502050405020303" pitchFamily="18" charset="0"/>
            </a:endParaRP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Orientação familiar frequente, com constantes contatos </a:t>
            </a:r>
            <a:r>
              <a:rPr lang="pt-BR" sz="20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assíncronos</a:t>
            </a:r>
            <a: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, para trabalhar aspectos da rotina e fortalecer a </a:t>
            </a:r>
            <a:r>
              <a:rPr lang="pt-BR" sz="20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autonomia </a:t>
            </a:r>
            <a: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da família no manejo das queixas</a:t>
            </a:r>
            <a:br>
              <a:rPr lang="pt-BR" sz="2000" dirty="0">
                <a:solidFill>
                  <a:schemeClr val="bg1">
                    <a:lumMod val="10000"/>
                  </a:schemeClr>
                </a:solidFill>
                <a:latin typeface="Georgia" panose="02040502050405020303" pitchFamily="18" charset="0"/>
              </a:rPr>
            </a:br>
            <a:endParaRPr lang="pt-BR" sz="2000" dirty="0">
              <a:solidFill>
                <a:schemeClr val="bg1">
                  <a:lumMod val="10000"/>
                </a:schemeClr>
              </a:solidFill>
              <a:latin typeface="Georgia" panose="02040502050405020303" pitchFamily="18" charset="0"/>
            </a:endParaRP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Encontros com a escola e parceria com uma professora particular que participa do caso para articular estratégias (</a:t>
            </a:r>
            <a:r>
              <a:rPr lang="pt-BR" sz="20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rede</a:t>
            </a:r>
            <a: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)</a:t>
            </a:r>
            <a:br>
              <a:rPr lang="pt-BR" sz="2000" b="1" dirty="0">
                <a:solidFill>
                  <a:srgbClr val="595959"/>
                </a:solidFill>
                <a:latin typeface="Georgia" panose="02040502050405020303" pitchFamily="18" charset="0"/>
              </a:rPr>
            </a:br>
            <a:endParaRPr lang="pt-BR" sz="2000" b="1" dirty="0">
              <a:solidFill>
                <a:srgbClr val="595959"/>
              </a:solidFill>
              <a:latin typeface="Georgia" panose="02040502050405020303" pitchFamily="18" charset="0"/>
            </a:endParaRP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endParaRPr lang="pt-BR" sz="1800" b="0" i="0" u="none" strike="noStrike" dirty="0">
              <a:solidFill>
                <a:srgbClr val="595959"/>
              </a:solidFill>
              <a:effectLst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9276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00" y="0"/>
            <a:ext cx="9055000" cy="14014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720000" y="1440000"/>
            <a:ext cx="7649300" cy="49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Em 3 meses de acompanhamento, J. reduziu significativamente a frequência e a duração das crises de choro, manifesta maior resiliência e menos resistência às atividades de leitura e escrita. Passou a ter vontade de ler e escrever as palavras</a:t>
            </a:r>
            <a:br>
              <a:rPr lang="pt-BR" sz="2000" b="1" dirty="0">
                <a:solidFill>
                  <a:srgbClr val="595959"/>
                </a:solidFill>
                <a:latin typeface="Georgia" panose="02040502050405020303" pitchFamily="18" charset="0"/>
              </a:rPr>
            </a:br>
            <a:endParaRPr lang="pt-BR" sz="2000" b="1" dirty="0">
              <a:solidFill>
                <a:srgbClr val="595959"/>
              </a:solidFill>
              <a:latin typeface="Georgia" panose="02040502050405020303" pitchFamily="18" charset="0"/>
            </a:endParaRP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endParaRPr lang="pt-BR" sz="1800" b="0" i="0" u="none" strike="noStrike" dirty="0">
              <a:solidFill>
                <a:srgbClr val="595959"/>
              </a:solidFill>
              <a:effectLst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3704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00" y="0"/>
            <a:ext cx="9055000" cy="14014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720000" y="1440000"/>
            <a:ext cx="7954100" cy="49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0" fontAlgn="base"/>
            <a:r>
              <a:rPr lang="pt-BR" sz="2400" b="1" i="0" u="sng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Limitações e possibilidades dos atendimentos por meios virtuais</a:t>
            </a:r>
          </a:p>
          <a:p>
            <a:pPr rtl="0" fontAlgn="base"/>
            <a:endParaRPr lang="pt-BR" sz="2000" b="1" i="0" u="sng" strike="noStrike" dirty="0">
              <a:solidFill>
                <a:schemeClr val="bg1">
                  <a:lumMod val="10000"/>
                </a:schemeClr>
              </a:solidFill>
              <a:effectLst/>
              <a:latin typeface="Georgia" panose="02040502050405020303" pitchFamily="18" charset="0"/>
            </a:endParaRP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Não há o </a:t>
            </a:r>
            <a:r>
              <a:rPr lang="pt-BR" sz="20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contato presencial</a:t>
            </a:r>
            <a: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, que facilita vários tipos de atividades compartilhadas, mas isso não impossibilita o trabalho</a:t>
            </a:r>
            <a:b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</a:br>
            <a:endParaRPr lang="pt-BR" sz="2000" b="0" i="0" u="none" strike="noStrike" dirty="0">
              <a:solidFill>
                <a:schemeClr val="bg1">
                  <a:lumMod val="10000"/>
                </a:schemeClr>
              </a:solidFill>
              <a:effectLst/>
              <a:latin typeface="Georgia" panose="02040502050405020303" pitchFamily="18" charset="0"/>
            </a:endParaRP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Pode não ser adequado para </a:t>
            </a:r>
            <a:r>
              <a:rPr lang="pt-BR" sz="20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crianças muito pequenas</a:t>
            </a:r>
            <a: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, assim como é preciso observar bem a adequação a cada caso</a:t>
            </a:r>
            <a:b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</a:br>
            <a:endParaRPr lang="pt-BR" sz="2000" b="0" i="0" u="none" strike="noStrike" dirty="0">
              <a:solidFill>
                <a:schemeClr val="bg1">
                  <a:lumMod val="10000"/>
                </a:schemeClr>
              </a:solidFill>
              <a:effectLst/>
              <a:latin typeface="Georgia" panose="02040502050405020303" pitchFamily="18" charset="0"/>
            </a:endParaRPr>
          </a:p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É preciso que tanto as(os) profissionais como os(as) atendidos(as) </a:t>
            </a:r>
            <a:r>
              <a:rPr lang="pt-BR" sz="20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disponham das tecnologias necessária</a:t>
            </a:r>
            <a: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s e as saibam utilizar, o que pode trazer uma série de complicações e dificuldades, exigindo flexibilidade das(os) psicólogas(os) na execução das atividades</a:t>
            </a:r>
            <a:endParaRPr lang="pt-BR" sz="1800" b="0" i="0" u="none" strike="noStrike" dirty="0">
              <a:solidFill>
                <a:srgbClr val="595959"/>
              </a:solidFill>
              <a:effectLst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84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00" y="0"/>
            <a:ext cx="9055000" cy="14014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720000" y="1440000"/>
            <a:ext cx="7928700" cy="49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Devemos ter cuidados com a </a:t>
            </a:r>
            <a:r>
              <a:rPr lang="pt-BR" sz="20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exposição adequada</a:t>
            </a:r>
            <a: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 das crianças e adolescentes ao mundo online, </a:t>
            </a:r>
            <a:r>
              <a:rPr lang="pt-BR" sz="20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de forma supervisionada</a:t>
            </a:r>
            <a: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, conhecendo os conteúdos e atividades aos quais eles têm acesso. Esses cuidados </a:t>
            </a:r>
            <a:r>
              <a:rPr lang="pt-BR" sz="20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não necessariamente são muito distintos</a:t>
            </a:r>
            <a: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 do que devemos ter no “mundo presencial”)</a:t>
            </a:r>
            <a:b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</a:br>
            <a:endParaRPr lang="pt-BR" sz="2000" b="0" i="0" u="none" strike="noStrike" dirty="0">
              <a:solidFill>
                <a:schemeClr val="bg1">
                  <a:lumMod val="10000"/>
                </a:schemeClr>
              </a:solidFill>
              <a:effectLst/>
              <a:latin typeface="Georgia" panose="02040502050405020303" pitchFamily="18" charset="0"/>
            </a:endParaRPr>
          </a:p>
          <a:p>
            <a:pPr marL="457200" lvl="1" indent="-381000"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A questão da </a:t>
            </a:r>
            <a:r>
              <a:rPr lang="pt-BR" sz="20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privacidade</a:t>
            </a:r>
            <a: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 deve ser levada em consideração, mas não necessariamente é um obstáculo ao atendimento. A presença de outras pessoas no contexto de atendimento pode até mesmo ser benéfica, pois permite intervenções dinâmicas</a:t>
            </a:r>
            <a:b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</a:br>
            <a:br>
              <a:rPr lang="pt-BR" sz="2000" b="1" dirty="0">
                <a:solidFill>
                  <a:schemeClr val="bg1">
                    <a:lumMod val="10000"/>
                  </a:schemeClr>
                </a:solidFill>
                <a:latin typeface="Georgia" panose="02040502050405020303" pitchFamily="18" charset="0"/>
              </a:rPr>
            </a:br>
            <a:endParaRPr lang="pt-BR" sz="2000" b="1" dirty="0">
              <a:solidFill>
                <a:schemeClr val="bg1">
                  <a:lumMod val="1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4956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00" y="0"/>
            <a:ext cx="9055000" cy="14014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720000" y="1440000"/>
            <a:ext cx="7903300" cy="49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81000"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A vida contemporânea tem aprisionado as pessoas, especialmente crianças e adolescentes, entre quatro paredes e em telas, causando adoecimentos que muitas vezes não são percebidos. Há interesses econômicos de grandes grupos de informática nisso. É preciso fazer um atendimento virtual crítico, que não colabore com esses aprisionamentos e não aprofunde esse modo de vida. Ele pode ser um caminho de libertação e saúde integral, por exemplo propondo a presença de atividades ao ar livre e em contato com a natureza na rotina.</a:t>
            </a:r>
          </a:p>
        </p:txBody>
      </p:sp>
    </p:spTree>
    <p:extLst>
      <p:ext uri="{BB962C8B-B14F-4D97-AF65-F5344CB8AC3E}">
        <p14:creationId xmlns:p14="http://schemas.microsoft.com/office/powerpoint/2010/main" val="4326813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00" y="0"/>
            <a:ext cx="9055000" cy="14014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720000" y="1440000"/>
            <a:ext cx="7954100" cy="49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0" fontAlgn="base"/>
            <a:r>
              <a:rPr lang="pt-BR" sz="2400" b="1" i="0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Conclusões e reflexões</a:t>
            </a:r>
            <a:endParaRPr lang="pt-BR" sz="2000" b="1" i="0" u="sng" strike="noStrike" dirty="0">
              <a:solidFill>
                <a:schemeClr val="bg1">
                  <a:lumMod val="10000"/>
                </a:schemeClr>
              </a:solidFill>
              <a:effectLst/>
              <a:latin typeface="Georgia" panose="02040502050405020303" pitchFamily="18" charset="0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2000" b="1" dirty="0"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000" b="1" i="0" u="sng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Como queremos ocupar o espaço dos atendimentos virtuais?</a:t>
            </a:r>
            <a:endParaRPr lang="pt-BR" sz="2000" b="0" i="0" u="sng" strike="noStrike" dirty="0"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914400" lvl="1" indent="-3810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○"/>
            </a:pPr>
            <a:r>
              <a:rPr lang="pt-BR" sz="2000" b="0" i="0" u="sng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A pandemia acelerou mudanças na nossa sociedade que vieram para ficar. O mundo digital está sendo ocupado e será cada vez mais (algoritmos, IA, WEB 3.0, etc.), apesar de ser imprescindível a consideração sobre as desigualdades de acesso às tecnologias</a:t>
            </a:r>
          </a:p>
          <a:p>
            <a:pPr marL="914400" lvl="1" indent="-3810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○"/>
            </a:pPr>
            <a:endParaRPr lang="pt-BR" sz="2000" u="sng" dirty="0">
              <a:solidFill>
                <a:schemeClr val="tx1"/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 marL="914400" lvl="1" indent="-3810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○"/>
            </a:pPr>
            <a:r>
              <a:rPr lang="pt-BR" sz="2000" b="0" i="0" u="sng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Precisamos pensar nossa atuação nesse mundo a partir das balizas da </a:t>
            </a:r>
            <a:r>
              <a:rPr lang="pt-BR" sz="2000" b="1" i="0" u="sng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ética </a:t>
            </a:r>
            <a:r>
              <a:rPr lang="pt-BR" sz="2000" b="0" i="0" u="sng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e do </a:t>
            </a:r>
            <a:r>
              <a:rPr lang="pt-BR" sz="2000" b="1" i="0" u="sng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pensamento crítico</a:t>
            </a:r>
            <a:r>
              <a:rPr lang="pt-BR" sz="2000" b="0" i="0" u="sng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,</a:t>
            </a:r>
            <a:r>
              <a:rPr lang="pt-BR" sz="2000" b="1" i="0" u="sng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pt-BR" sz="2000" b="0" i="0" u="sng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que já orientam nossa atuação desde o início. Temos princípios bem consolidados, podemos encontrar novos meios de aplicá-los em nossas diversas intervenções</a:t>
            </a:r>
          </a:p>
        </p:txBody>
      </p:sp>
    </p:spTree>
    <p:extLst>
      <p:ext uri="{BB962C8B-B14F-4D97-AF65-F5344CB8AC3E}">
        <p14:creationId xmlns:p14="http://schemas.microsoft.com/office/powerpoint/2010/main" val="1377016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00" y="0"/>
            <a:ext cx="9055000" cy="14014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720000" y="1440000"/>
            <a:ext cx="7877900" cy="49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latin typeface="Georgia"/>
                <a:ea typeface="Georgia"/>
                <a:cs typeface="Georgia"/>
                <a:sym typeface="Georgia"/>
              </a:rPr>
              <a:t>Impactos da pandemia de COVID-19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2400" b="1"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0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A educação de crianças e adolescentes foi uma das áreas mais impactadas pela pandemia, aumentando ainda mais a desigualdade educacional do país (BANCO MUNDIAL, 2021)</a:t>
            </a:r>
            <a:br>
              <a:rPr lang="pt-BR" sz="20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</a:br>
            <a:endParaRPr lang="pt-BR" sz="2000" b="0" i="0" u="none" strike="noStrike" dirty="0"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0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Impactos para equipes escolares, famílias e alunas(os) (GIQE, 2022)</a:t>
            </a:r>
            <a:br>
              <a:rPr lang="pt-BR" sz="2000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endParaRPr lang="pt-BR" sz="20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0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Cerca de 244 mil jovens entre 6 e 14 anos estavam fora da escola no segundo trimestre de 2021, aumento de 171% em comparação a 2019 (G1, 2021)</a:t>
            </a:r>
            <a:br>
              <a:rPr lang="pt-BR" sz="20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</a:br>
            <a:endParaRPr lang="pt-BR" sz="2000" b="0" i="0" u="none" strike="noStrike" dirty="0"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000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⅔ das crianças e adolescentes entre 6 e 18 anos que estavam fora da escola no 1º semestre de 2021 interromperam os estudos durante a pandemia (DATAFOLHA, 2021)</a:t>
            </a:r>
            <a:endParaRPr lang="pt-BR" sz="2000" dirty="0">
              <a:solidFill>
                <a:schemeClr val="tx1"/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00" y="0"/>
            <a:ext cx="9055000" cy="14014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774700" y="1440000"/>
            <a:ext cx="7899400" cy="49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1" indent="-381000" algn="just"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000" b="1" i="0" u="sng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Construção de recursos para o enfrentamento de novas crises</a:t>
            </a: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endParaRPr lang="pt-BR" sz="2000" b="1" i="0" u="sng" strike="noStrike" dirty="0"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914400" lvl="1" indent="-3810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○"/>
            </a:pPr>
            <a:r>
              <a:rPr lang="pt-BR" sz="2000" b="1" i="0" u="sng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Novas crises sanitárias possivelmente virão</a:t>
            </a:r>
            <a:r>
              <a:rPr lang="pt-BR" sz="2000" b="0" i="0" u="sng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, tais como a pandemia de COVID-19. Temos a chance de aproveitar os novos recursos que a tecnologia nos oferece, com </a:t>
            </a:r>
            <a:r>
              <a:rPr lang="pt-BR" sz="2000" b="1" i="0" u="sng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responsabilidade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42F78F4-D46B-4846-9316-90AFAC57ABC8}"/>
              </a:ext>
            </a:extLst>
          </p:cNvPr>
          <p:cNvSpPr txBox="1"/>
          <p:nvPr/>
        </p:nvSpPr>
        <p:spPr>
          <a:xfrm>
            <a:off x="774700" y="4167156"/>
            <a:ext cx="789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000" b="1" i="0" u="sng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Telas versus Natureza</a:t>
            </a:r>
            <a:r>
              <a:rPr lang="pt-BR" sz="2000" b="0" i="0" u="sng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: há muitos adoecimentos devidos à vida entre quatro paredes, quase sem atividades ao ar livre, que já era predominante antes do isolamento social. O contato com a natureza traz benefícios imensos e conhecidos. O mundo das telas tem sido aprisionador, viciante. Precisamos levar tudo isso em conta ao fazermos atendimentos virtuais.</a:t>
            </a:r>
            <a:endParaRPr lang="pt-BR" sz="2000" i="0" u="sng" strike="noStrike" dirty="0"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3630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00" y="0"/>
            <a:ext cx="9055000" cy="14014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774700" y="1440000"/>
            <a:ext cx="7899400" cy="49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0"/>
            <a:r>
              <a:rPr lang="pt-BR" sz="2400" b="1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REFERÊNCIAS</a:t>
            </a:r>
          </a:p>
          <a:p>
            <a:pPr rtl="0"/>
            <a:br>
              <a:rPr lang="pt-BR" sz="2800" b="0" dirty="0">
                <a:effectLst/>
              </a:rPr>
            </a:br>
            <a:r>
              <a:rPr lang="pt-BR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BANCO MUNDIAL. </a:t>
            </a:r>
            <a:r>
              <a:rPr lang="pt-BR" b="1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Agindo agora para proteger o Capital Humano de nossas crianças: Os custos e a resposta ao impacto da pandemia de COVID-19 no setor de educação na América Latina e no Caribe</a:t>
            </a:r>
            <a:r>
              <a:rPr lang="pt-BR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. Washington DC: Banco Mundial, 2021.</a:t>
            </a:r>
            <a:endParaRPr lang="pt-BR" b="0" dirty="0"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rtl="0"/>
            <a:r>
              <a:rPr lang="pt-BR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CFP, Conselho Federal de Psicologia. Resolução nº 11 de 11 de Maio de 2018. </a:t>
            </a:r>
            <a:r>
              <a:rPr lang="pt-BR" b="1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Regulamenta a prestação de serviços psicológicos realizados por meios de tecnologias da informação e da comunicação e revoga a Resolução CFP no 11/2012</a:t>
            </a:r>
            <a:r>
              <a:rPr lang="pt-BR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. Conselho Federal de Psicologia: Brasília, 2018.</a:t>
            </a:r>
            <a:endParaRPr lang="pt-BR" b="0" dirty="0"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rtl="0"/>
            <a:r>
              <a:rPr lang="pt-BR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CGI.BR. </a:t>
            </a:r>
            <a:r>
              <a:rPr lang="pt-BR" b="1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Pesquisa sobre o uso da internet por crianças e adolescentes no Brasil: TIC </a:t>
            </a:r>
            <a:r>
              <a:rPr lang="pt-BR" b="1" i="0" u="none" strike="noStrike" dirty="0" err="1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Kids</a:t>
            </a:r>
            <a:r>
              <a:rPr lang="pt-BR" b="1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online Brasil 2020</a:t>
            </a:r>
            <a:r>
              <a:rPr lang="pt-BR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. Núcleo de Informação e Coordenação do Ponto BR. São Paulo: Comitê Gestor da Internet no Brasil, 2021.</a:t>
            </a:r>
            <a:endParaRPr lang="pt-BR" b="0" dirty="0"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rtl="0"/>
            <a:r>
              <a:rPr lang="pt-BR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DATAFOLHA. </a:t>
            </a:r>
            <a:r>
              <a:rPr lang="pt-BR" b="1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Educação não presencial na perspectiva dos estudantes e suas famílias</a:t>
            </a:r>
            <a:r>
              <a:rPr lang="pt-BR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. Resumo executivo. 2021.</a:t>
            </a:r>
            <a:endParaRPr lang="pt-BR" b="0" dirty="0"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rtl="0"/>
            <a:r>
              <a:rPr lang="pt-BR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GIQE, Grupo Interinstitucional Queixa Escolar. </a:t>
            </a:r>
            <a:r>
              <a:rPr lang="pt-BR" b="1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Reflexões e proposições construídas no evento on-line do GIQE: Queixas escolares e atuação das/os psicólogas/os em tempos de pandemia: Vamos construir parâmetros?</a:t>
            </a:r>
            <a:r>
              <a:rPr lang="pt-BR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Carta dos eventos Online do GIQE. 2022.</a:t>
            </a:r>
            <a:endParaRPr lang="pt-BR" b="0" dirty="0"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rtl="0"/>
            <a:r>
              <a:rPr lang="pt-BR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PORTAL G1. </a:t>
            </a:r>
            <a:r>
              <a:rPr lang="pt-BR" b="1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Evasão escolar de crianças e adolescentes aumenta 171% na pandemia, diz estudo</a:t>
            </a:r>
            <a:r>
              <a:rPr lang="pt-BR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. Notícia em portal eletrônico, 2021.</a:t>
            </a:r>
            <a:endParaRPr lang="pt-BR" b="0" dirty="0"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r>
              <a:rPr lang="pt-BR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SOUZA, Beatriz P. (Org.). </a:t>
            </a:r>
            <a:r>
              <a:rPr lang="pt-BR" b="1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Orientação à Queixa Escolar</a:t>
            </a:r>
            <a:r>
              <a:rPr lang="pt-BR" b="0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. 2a ed. São Paulo: Casa do Psicólogo, 2013.</a:t>
            </a:r>
            <a:endParaRPr lang="pt-BR" b="1" i="0" u="sng" strike="noStrike" dirty="0"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5752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00" y="0"/>
            <a:ext cx="9055000" cy="140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720000" y="4217700"/>
            <a:ext cx="7315825" cy="1009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720000" y="1440000"/>
            <a:ext cx="7560000" cy="24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latin typeface="Georgia"/>
                <a:ea typeface="Georgia"/>
                <a:cs typeface="Georgia"/>
                <a:sym typeface="Georgia"/>
              </a:rPr>
              <a:t>Muito obrigado!</a:t>
            </a:r>
            <a:endParaRPr lang="pt-BR" sz="4000" dirty="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720000" y="4589950"/>
            <a:ext cx="4093300" cy="1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0"/>
            <a:r>
              <a:rPr lang="pt-BR" sz="2000" b="1" i="0" u="none" strike="noStrike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joaoricardotls@hotmail.com</a:t>
            </a:r>
            <a:endParaRPr lang="pt-BR" sz="2000" b="0" dirty="0"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br>
              <a:rPr lang="pt-BR" sz="2400" dirty="0">
                <a:solidFill>
                  <a:schemeClr val="tx1"/>
                </a:solidFill>
              </a:rPr>
            </a:br>
            <a:endParaRPr sz="1800" dirty="0">
              <a:solidFill>
                <a:schemeClr val="tx1"/>
              </a:solidFill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64350" y="5665892"/>
            <a:ext cx="675084" cy="337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13025" y="5655167"/>
            <a:ext cx="1023342" cy="3589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4833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00" y="0"/>
            <a:ext cx="9055000" cy="14014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720000" y="1440000"/>
            <a:ext cx="7560000" cy="49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latin typeface="Georgia"/>
                <a:ea typeface="Georgia"/>
                <a:cs typeface="Georgia"/>
                <a:sym typeface="Georgia"/>
              </a:rPr>
              <a:t>Impactos da pandemia de COVID-19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2400" b="1" dirty="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O número de crianças e adolescentes de 9 a 17 anos usuários de internet passou de 79% em 2015 para 89% em 2019 e para 94% em 2020. A presença de notebooks nas casas destes jovens passou de 49% em 2019 para 74% em 2020 (CGI.BR, 2021)</a:t>
            </a:r>
            <a:endParaRPr lang="pt-BR" sz="2000" dirty="0">
              <a:solidFill>
                <a:schemeClr val="bg1">
                  <a:lumMod val="10000"/>
                </a:schemeClr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065284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00" y="0"/>
            <a:ext cx="9055000" cy="14014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720000" y="1440000"/>
            <a:ext cx="7560000" cy="49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A Orientação à Queixa Escolar por meios virtuais tem especificidades que serão abordadas, mas seus </a:t>
            </a:r>
            <a:r>
              <a:rPr lang="pt-BR" sz="20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conceitos centrais, objetivos e princípios são os mesmos </a:t>
            </a:r>
            <a: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da realizada presencialmente. Assim, esta apresentação contemplará o geral e o específico. </a:t>
            </a:r>
            <a:endParaRPr lang="pt-BR" sz="2000" dirty="0">
              <a:solidFill>
                <a:schemeClr val="bg1">
                  <a:lumMod val="10000"/>
                </a:schemeClr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094386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00" y="0"/>
            <a:ext cx="9055000" cy="14014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720000" y="1440000"/>
            <a:ext cx="8030300" cy="49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latin typeface="Georgia"/>
                <a:ea typeface="Georgia"/>
                <a:cs typeface="Georgia"/>
                <a:sym typeface="Georgia"/>
              </a:rPr>
              <a:t>Orientação à Queixa Escolar (presencial e virtual)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2400" b="1" dirty="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Abordagem </a:t>
            </a:r>
            <a:r>
              <a:rPr lang="pt-BR" sz="20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breve </a:t>
            </a:r>
            <a: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(3 a 4 meses) e </a:t>
            </a:r>
            <a:r>
              <a:rPr lang="pt-BR" sz="20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focal </a:t>
            </a:r>
            <a: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(com foco na queixa escolar), com objetivo de </a:t>
            </a:r>
            <a:r>
              <a:rPr lang="pt-BR" sz="20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conquistar a movimentação e o desenvolvimento da rede</a:t>
            </a:r>
            <a: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 (SOUZA, 2013), na direção da superação da queixa e com autonomia</a:t>
            </a:r>
            <a:b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</a:br>
            <a:endParaRPr lang="pt-BR" sz="2000" b="0" i="0" u="none" strike="noStrike" dirty="0">
              <a:solidFill>
                <a:schemeClr val="bg1">
                  <a:lumMod val="10000"/>
                </a:schemeClr>
              </a:solidFill>
              <a:effectLst/>
              <a:latin typeface="Georgia" panose="02040502050405020303" pitchFamily="18" charset="0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Compreende a origem dos sofrimentos ligados ao percurso escolar no </a:t>
            </a:r>
            <a:r>
              <a:rPr lang="pt-BR" sz="20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processo de escolarização</a:t>
            </a:r>
            <a:br>
              <a:rPr lang="pt-BR" sz="2000" dirty="0">
                <a:solidFill>
                  <a:schemeClr val="bg1">
                    <a:lumMod val="10000"/>
                  </a:schemeClr>
                </a:solidFill>
                <a:latin typeface="Georgia" panose="02040502050405020303" pitchFamily="18" charset="0"/>
              </a:rPr>
            </a:br>
            <a:endParaRPr lang="pt-BR" sz="2000" dirty="0">
              <a:solidFill>
                <a:schemeClr val="bg1">
                  <a:lumMod val="10000"/>
                </a:schemeClr>
              </a:solidFill>
              <a:latin typeface="Georgia" panose="02040502050405020303" pitchFamily="18" charset="0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Abordagem crítica aos processos </a:t>
            </a:r>
            <a:r>
              <a:rPr lang="pt-BR" sz="2000" b="1" i="0" u="none" strike="noStrike" dirty="0" err="1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medicalizantes</a:t>
            </a:r>
            <a: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, que compreendem dificuldades educacionais como questões médicas</a:t>
            </a:r>
            <a:b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</a:br>
            <a:endParaRPr lang="pt-BR" sz="2000" b="0" i="0" u="none" strike="noStrike" dirty="0">
              <a:solidFill>
                <a:schemeClr val="bg1">
                  <a:lumMod val="10000"/>
                </a:schemeClr>
              </a:solidFill>
              <a:effectLst/>
              <a:latin typeface="Georgia" panose="02040502050405020303" pitchFamily="18" charset="0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Queixas escolares se constituem como um dos </a:t>
            </a:r>
            <a:r>
              <a:rPr lang="pt-BR" sz="20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principais motivos para encaminhamentos</a:t>
            </a:r>
            <a: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 de crianças e adolescentes a clínicas de psicologia</a:t>
            </a:r>
            <a:endParaRPr lang="pt-BR" sz="2000" dirty="0">
              <a:solidFill>
                <a:schemeClr val="bg1">
                  <a:lumMod val="10000"/>
                </a:schemeClr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87543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00" y="0"/>
            <a:ext cx="9055000" cy="14014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720000" y="1440000"/>
            <a:ext cx="8030300" cy="49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latin typeface="Georgia"/>
                <a:ea typeface="Georgia"/>
                <a:cs typeface="Georgia"/>
                <a:sym typeface="Georgia"/>
              </a:rPr>
              <a:t>Orientação à Queixa Escolar (presencial e virtual)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2400" b="1" dirty="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00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Portal da Orientação à Queixa Escolar: </a:t>
            </a:r>
            <a:r>
              <a:rPr lang="pt-BR" sz="2000" b="0" i="0" u="none" strike="noStrike" dirty="0">
                <a:solidFill>
                  <a:srgbClr val="424242"/>
                </a:solidFill>
                <a:effectLst/>
                <a:latin typeface="Georgia" panose="02040502050405020303" pitchFamily="18" charset="0"/>
                <a:hlinkClick r:id="rId4"/>
              </a:rPr>
              <a:t>https://orientacaoaqueixaescolar.ip.usp.br/</a:t>
            </a:r>
            <a:endParaRPr lang="pt-BR" sz="2000" dirty="0">
              <a:solidFill>
                <a:schemeClr val="bg1">
                  <a:lumMod val="10000"/>
                </a:schemeClr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7024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00" y="0"/>
            <a:ext cx="9055000" cy="14014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720000" y="1440000"/>
            <a:ext cx="8093800" cy="49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latin typeface="Georgia"/>
                <a:ea typeface="Georgia"/>
                <a:cs typeface="Georgia"/>
                <a:sym typeface="Georgia"/>
              </a:rPr>
              <a:t>Meu percurso durante a pandemia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2400" b="1" dirty="0">
              <a:solidFill>
                <a:schemeClr val="bg1">
                  <a:lumMod val="10000"/>
                </a:schemeClr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0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Perda de referenciais</a:t>
            </a:r>
            <a: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 de atendimento (antes presencial), </a:t>
            </a:r>
            <a:r>
              <a:rPr lang="pt-BR" sz="20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aumento brusco de demanda</a:t>
            </a:r>
            <a: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 por atendimentos clínicos e urgência da compreensão sobre os objetivos do trabalho e construção de novos recursos</a:t>
            </a:r>
            <a:b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</a:br>
            <a:endParaRPr lang="pt-BR" sz="2000" b="0" i="0" u="none" strike="noStrike" dirty="0">
              <a:solidFill>
                <a:schemeClr val="bg1">
                  <a:lumMod val="10000"/>
                </a:schemeClr>
              </a:solidFill>
              <a:effectLst/>
              <a:latin typeface="Georgia" panose="02040502050405020303" pitchFamily="18" charset="0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0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Não foram encontrados estudos</a:t>
            </a:r>
            <a: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 ou documentos técnicos sobre intervenções psicológicas online com crianças e adolescentes em conformidade com nossos princípios. A </a:t>
            </a:r>
            <a:r>
              <a:rPr lang="pt-BR" sz="20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legislação é muito recente</a:t>
            </a:r>
            <a: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 (CFP, 2018)</a:t>
            </a:r>
            <a:br>
              <a:rPr lang="pt-BR" sz="2000" dirty="0">
                <a:solidFill>
                  <a:schemeClr val="bg1">
                    <a:lumMod val="10000"/>
                  </a:schemeClr>
                </a:solidFill>
                <a:latin typeface="Georgia" panose="02040502050405020303" pitchFamily="18" charset="0"/>
              </a:rPr>
            </a:br>
            <a:endParaRPr lang="pt-BR" sz="2000" dirty="0">
              <a:solidFill>
                <a:schemeClr val="bg1">
                  <a:lumMod val="10000"/>
                </a:schemeClr>
              </a:solidFill>
              <a:latin typeface="Georgia" panose="02040502050405020303" pitchFamily="18" charset="0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A estrutura escolar na qual tais queixas têm origem e se sustentam foi </a:t>
            </a:r>
            <a:r>
              <a:rPr lang="pt-BR" sz="20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transposta </a:t>
            </a:r>
            <a: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para a modalidade online, de modo que os princípios, os objetivos e métodos básicos do trabalho continuaram os mesmos. Faltou adaptação ao virtual.</a:t>
            </a:r>
            <a:endParaRPr lang="pt-BR" sz="2000" dirty="0">
              <a:solidFill>
                <a:schemeClr val="bg1">
                  <a:lumMod val="10000"/>
                </a:schemeClr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880203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00" y="0"/>
            <a:ext cx="9055000" cy="14014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720000" y="1440000"/>
            <a:ext cx="8093800" cy="49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latin typeface="Georgia"/>
                <a:ea typeface="Georgia"/>
                <a:cs typeface="Georgia"/>
                <a:sym typeface="Georgia"/>
              </a:rPr>
              <a:t>Meu percurso durante a pandemia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2400" b="1" dirty="0">
              <a:solidFill>
                <a:schemeClr val="bg1">
                  <a:lumMod val="10000"/>
                </a:schemeClr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eorgia"/>
              <a:buChar char="●"/>
            </a:pPr>
            <a: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É preciso pensar em </a:t>
            </a:r>
            <a:r>
              <a:rPr lang="pt-BR" sz="2000" b="1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práticas novas</a:t>
            </a:r>
            <a:r>
              <a:rPr lang="pt-BR" sz="2000" b="0" i="0" u="none" strike="noStrike" dirty="0">
                <a:solidFill>
                  <a:schemeClr val="bg1">
                    <a:lumMod val="10000"/>
                  </a:schemeClr>
                </a:solidFill>
                <a:effectLst/>
                <a:latin typeface="Georgia" panose="02040502050405020303" pitchFamily="18" charset="0"/>
              </a:rPr>
              <a:t> que contemplem os nossos objetivos, considerando as novas limitações existentes na sociedade atual, e não simplesmente transpor as mesmas intervenções que conhecemos no ambiente presencial</a:t>
            </a:r>
            <a:endParaRPr lang="pt-BR" sz="2000" dirty="0">
              <a:solidFill>
                <a:schemeClr val="bg1">
                  <a:lumMod val="10000"/>
                </a:schemeClr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3849896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Apresentação na tela (4:3)</PresentationFormat>
  <Slides>32</Slides>
  <Notes>32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Willynadja Costa</cp:lastModifiedBy>
  <cp:revision>3</cp:revision>
  <dcterms:modified xsi:type="dcterms:W3CDTF">2023-10-31T20:20:25Z</dcterms:modified>
</cp:coreProperties>
</file>