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3" r:id="rId11"/>
    <p:sldId id="28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07">
          <p15:clr>
            <a:srgbClr val="A4A3A4"/>
          </p15:clr>
        </p15:guide>
        <p15:guide id="2" pos="454">
          <p15:clr>
            <a:srgbClr val="A4A3A4"/>
          </p15:clr>
        </p15:guide>
        <p15:guide id="3" pos="521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476" y="66"/>
      </p:cViewPr>
      <p:guideLst>
        <p:guide orient="horz" pos="907"/>
        <p:guide pos="454"/>
        <p:guide pos="52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73a2eac69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73a2eac69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73a2eac69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73a2eac69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73a2eac69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773a2eac69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73a2eac69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773a2eac69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73a2eac69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773a2eac69_0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773a2eac69_0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773a2eac69_0_1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73a2eac69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773a2eac69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773a2eac69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773a2eac69_0_1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773a2eac69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773a2eac69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773a2eac69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773a2eac69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773a2eac69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773a2eac69_0_1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773a2eac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773a2eac6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773a2eac69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773a2eac69_0_1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773a2eac69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773a2eac69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773a2eac69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773a2eac69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773a2eac69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773a2eac69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773a2eac69_0_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773a2eac69_0_2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773a2eac69_0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773a2eac69_0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773a2eac69_0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773a2eac69_0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773a2eac69_0_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773a2eac69_0_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773a2eac69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773a2eac69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73a2eac69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73a2eac69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73a2eac69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73a2eac69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73a2eac69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73a2eac69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73a2eac69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73a2eac69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73a2eac69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73a2eac69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73a2eac69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73a2eac69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741850" y="3730200"/>
            <a:ext cx="7406400" cy="1009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720000" y="1440000"/>
            <a:ext cx="75600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300" b="1">
                <a:latin typeface="Georgia"/>
                <a:ea typeface="Georgia"/>
                <a:cs typeface="Georgia"/>
                <a:sym typeface="Georgia"/>
              </a:rPr>
              <a:t>Interlocução com a escola: o questionário e a visita</a:t>
            </a:r>
            <a:endParaRPr sz="4300" b="1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741850" y="4571250"/>
            <a:ext cx="4846800" cy="19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latin typeface="Georgia"/>
                <a:ea typeface="Georgia"/>
                <a:cs typeface="Georgia"/>
                <a:sym typeface="Georgia"/>
              </a:rPr>
              <a:t>Beatriz de Paula Souza</a:t>
            </a:r>
            <a:endParaRPr sz="1800" b="1"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latin typeface="Georgia"/>
                <a:ea typeface="Georgia"/>
                <a:cs typeface="Georgia"/>
                <a:sym typeface="Georgia"/>
              </a:rPr>
              <a:t>Instituto de Psicologia</a:t>
            </a:r>
            <a:endParaRPr sz="1800" b="1"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latin typeface="Georgia"/>
                <a:ea typeface="Georgia"/>
                <a:cs typeface="Georgia"/>
                <a:sym typeface="Georgia"/>
              </a:rPr>
              <a:t>Universidade de São Paulo</a:t>
            </a:r>
            <a:endParaRPr sz="1800" b="1" dirty="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 smtClean="0">
                <a:latin typeface="Georgia"/>
                <a:ea typeface="Georgia"/>
                <a:cs typeface="Georgia"/>
                <a:sym typeface="Georgia"/>
              </a:rPr>
              <a:t>2025</a:t>
            </a:r>
            <a:endParaRPr sz="1800" b="1"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3025" y="5655167"/>
            <a:ext cx="1023342" cy="3589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64350" y="5665892"/>
            <a:ext cx="675084" cy="3375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11700" y="1356867"/>
            <a:ext cx="8520600" cy="4734966"/>
          </a:xfrm>
        </p:spPr>
        <p:txBody>
          <a:bodyPr/>
          <a:lstStyle/>
          <a:p>
            <a:pPr marL="114300" indent="0">
              <a:buNone/>
            </a:pPr>
            <a:r>
              <a:rPr lang="pt-BR" sz="2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8.</a:t>
            </a:r>
            <a:r>
              <a:rPr lang="pt-BR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Como foi sua escolarização durante a pandemia, em 2020 e 2021? Como foram suas condições de acesso ao que a escola ofereceu e de realizar o que a escola solicitou? Pôde ter ajuda em casa? Como se saiu?</a:t>
            </a:r>
            <a:br>
              <a:rPr lang="pt-BR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pt-BR" sz="24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É muito comum as condições e o processo de escolarização durante o longo período de confinamento da </a:t>
            </a:r>
            <a:r>
              <a:rPr lang="pt-BR" sz="2400" i="1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Covid</a:t>
            </a:r>
            <a:r>
              <a:rPr lang="pt-BR" sz="24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, tão marcante, não serem investigados e levados em conta. </a:t>
            </a:r>
            <a:r>
              <a:rPr lang="pt-BR" sz="2400" i="1" dirty="0">
                <a:solidFill>
                  <a:schemeClr val="tx1"/>
                </a:solidFill>
                <a:latin typeface="Georgia" panose="02040502050405020303" pitchFamily="18" charset="0"/>
              </a:rPr>
              <a:t>P</a:t>
            </a:r>
            <a:r>
              <a:rPr lang="pt-BR" sz="24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odem ser decisivos para compreender a situação atual.</a:t>
            </a:r>
            <a:br>
              <a:rPr lang="pt-BR" sz="2400" i="1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pt-BR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pt-BR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endParaRPr lang="pt-BR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Google Shape;108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5211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11700" y="1356867"/>
            <a:ext cx="8520600" cy="4734966"/>
          </a:xfrm>
        </p:spPr>
        <p:txBody>
          <a:bodyPr/>
          <a:lstStyle/>
          <a:p>
            <a:pPr marL="114300" indent="0">
              <a:buNone/>
            </a:pPr>
            <a:r>
              <a:rPr lang="pt-BR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9. </a:t>
            </a:r>
            <a:r>
              <a:rPr lang="pt-BR" sz="2400" dirty="0">
                <a:solidFill>
                  <a:schemeClr val="tx1"/>
                </a:solidFill>
                <a:latin typeface="Georgia" panose="02040502050405020303" pitchFamily="18" charset="0"/>
              </a:rPr>
              <a:t>Como seu lar passou pela pandemia, em 2020 e 2021? Como estiveram ele e os seus de saúde? Como estiveram as condições financeiras e de segurança alimentar? E a convivência?</a:t>
            </a:r>
          </a:p>
          <a:p>
            <a:pPr marL="114300" indent="0">
              <a:buNone/>
            </a:pPr>
            <a:r>
              <a:rPr lang="pt-BR" sz="2400" i="1" dirty="0" smtClean="0">
                <a:latin typeface="Georgia" panose="02040502050405020303" pitchFamily="18" charset="0"/>
              </a:rPr>
              <a:t>Durante a pandemia houveram muitas mortes, adoecimentos assustadores, aumento da violência contra mulheres e crianças, fome, desemprego, falta de oportunidade de aprender ou não desaprender a conviver com outras crianças, adolescentes e adultos. Houveram também lares que se tornaram melhores. É fundamental investigar como e o que o estudante viveu nesse longo período.</a:t>
            </a:r>
            <a:endParaRPr lang="pt-BR" sz="2400" i="1" dirty="0">
              <a:latin typeface="Georgia" panose="02040502050405020303" pitchFamily="18" charset="0"/>
            </a:endParaRPr>
          </a:p>
        </p:txBody>
      </p:sp>
      <p:pic>
        <p:nvPicPr>
          <p:cNvPr id="4" name="Google Shape;108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6159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2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10</a:t>
            </a:r>
            <a:r>
              <a:rPr lang="pt-BR" sz="2400" b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Como é a relação entre escola/ professor e a família?</a:t>
            </a:r>
            <a:endParaRPr sz="10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Levantando outro importante participante da situação e esta relação relevante para a Educação.</a:t>
            </a: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b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pt-BR" sz="2400" b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11</a:t>
            </a:r>
            <a:r>
              <a:rPr lang="pt-BR" sz="2400" b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r>
              <a:rPr lang="pt-BR" sz="240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Que explicações você tem encontrado para que acontece?</a:t>
            </a:r>
            <a:b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pt-BR" sz="24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Explicita a consideração do professor como alguém que se coloca se modo ativo, pensando e significando, e a importância de ouvi-lo.</a:t>
            </a: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sz="2400" b="1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3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 b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12.</a:t>
            </a:r>
            <a:r>
              <a:rPr lang="pt-BR" sz="240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 que você tem tentado para trabalhar com esse(a) aluno(a)? Que efeitos tem surtido? Já teve essa queixa com outros alunos? O que tentou?</a:t>
            </a:r>
            <a:b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pt-BR" sz="24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Na mesma linha da anterior, o professor ativo que exerce seu papel de educador, fonte de informações importantes sobre manejos e funcionamentos. Acrescenta-se pergunta sobre o coletivo em que o aluno está e sua configuração.</a:t>
            </a:r>
            <a:endParaRPr sz="2400" b="1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4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 b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13.</a:t>
            </a:r>
            <a:r>
              <a:rPr lang="pt-BR" sz="240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Há algo mais que você considere importante relatar?</a:t>
            </a:r>
            <a:b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pt-BR" sz="24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Novamente, explicitando  respeito ao professor, que pode ter mais a nos dizer do que as perguntas oportunizaram. Propomos, assim, uma relação horizontal.</a:t>
            </a:r>
            <a:r>
              <a:rPr lang="pt-BR" sz="2400" b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pt-BR" sz="2400" b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</a:br>
            <a:endParaRPr sz="2400" b="1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5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Funções do questionário no trabalho com a criança/adolescente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683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Georgia"/>
              <a:buChar char="●"/>
            </a:pPr>
            <a:r>
              <a:rPr lang="pt-BR" sz="2200">
                <a:latin typeface="Georgia"/>
                <a:ea typeface="Georgia"/>
                <a:cs typeface="Georgia"/>
                <a:sym typeface="Georgia"/>
              </a:rPr>
              <a:t>Um dos modos de possibilitar o surgimento de sua versão sobre o que vive e viveu na escola e promover o pensar sobre ela;</a:t>
            </a:r>
            <a:endParaRPr sz="22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683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Georgia"/>
              <a:buChar char="●"/>
            </a:pPr>
            <a:r>
              <a:rPr lang="pt-BR" sz="2200">
                <a:latin typeface="Georgia"/>
                <a:ea typeface="Georgia"/>
                <a:cs typeface="Georgia"/>
                <a:sym typeface="Georgia"/>
              </a:rPr>
              <a:t>Fortalecer sua condição de sujeito de sua história (x assujeitamento), na direção da autonomia;</a:t>
            </a:r>
            <a:endParaRPr sz="22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683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Georgia"/>
              <a:buChar char="●"/>
            </a:pPr>
            <a:r>
              <a:rPr lang="pt-BR" sz="2200">
                <a:latin typeface="Georgia"/>
                <a:ea typeface="Georgia"/>
                <a:cs typeface="Georgia"/>
                <a:sym typeface="Georgia"/>
              </a:rPr>
              <a:t>Promover o encontro entre sua versão e a da escola, mediado pelo psicólogo e inserido no trabalho OQE. Bem conduzido, é um momento mobilizador e rico; </a:t>
            </a:r>
            <a:endParaRPr sz="22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683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Georgia"/>
              <a:buChar char="●"/>
            </a:pPr>
            <a:r>
              <a:rPr lang="pt-BR" sz="2200">
                <a:latin typeface="Georgia"/>
                <a:ea typeface="Georgia"/>
                <a:cs typeface="Georgia"/>
                <a:sym typeface="Georgia"/>
              </a:rPr>
              <a:t>Preparar, com o atendido como sujeito ativo, a visita à escola e</a:t>
            </a:r>
            <a:endParaRPr sz="22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683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Georgia"/>
              <a:buChar char="●"/>
            </a:pPr>
            <a:r>
              <a:rPr lang="pt-BR" sz="2200">
                <a:latin typeface="Georgia"/>
                <a:ea typeface="Georgia"/>
                <a:cs typeface="Georgia"/>
                <a:sym typeface="Georgia"/>
              </a:rPr>
              <a:t>Investigar e promover avanço na leitura</a:t>
            </a:r>
            <a:endParaRPr sz="2200" b="1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6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Manejos do Questionário com a criança/ adolescente</a:t>
            </a:r>
            <a:endParaRPr sz="22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36"/>
              <a:buFont typeface="Arial"/>
              <a:buNone/>
            </a:pPr>
            <a:r>
              <a:rPr lang="pt-BR" sz="2200">
                <a:latin typeface="Georgia"/>
                <a:ea typeface="Georgia"/>
                <a:cs typeface="Georgia"/>
                <a:sym typeface="Georgia"/>
              </a:rPr>
              <a:t>Antes de enviar à escola, apresentamos o questionário à criança/adolescente. É preciso que esteja, no mínimo, de acordo com o envio. Trabalhamos para que isso seja desejado, como dispositivo de ajuda</a:t>
            </a:r>
            <a:endParaRPr sz="2200">
              <a:latin typeface="Georgia"/>
              <a:ea typeface="Georgia"/>
              <a:cs typeface="Georgia"/>
              <a:sym typeface="Georgia"/>
            </a:endParaRPr>
          </a:p>
          <a:p>
            <a:pPr marL="365125" lvl="0" indent="-255587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36"/>
              <a:buFont typeface="Arial"/>
              <a:buNone/>
            </a:pPr>
            <a:endParaRPr sz="10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6830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Georgia"/>
              <a:buChar char="●"/>
            </a:pPr>
            <a:r>
              <a:rPr lang="pt-BR" sz="2200">
                <a:latin typeface="Georgia"/>
                <a:ea typeface="Georgia"/>
                <a:cs typeface="Georgia"/>
                <a:sym typeface="Georgia"/>
              </a:rPr>
              <a:t>Momento de introdução:  é necessário haver confiança bem estabelecida e um momento possível. Geralmente ocorre no meio do processo OQE. É início de percurso que antecede a visita escolar, a qual costuma acontecer 2-3 semanas depois. Procuramos que a visita ocorra antes do último mês do semestre letivo, para ser mais produtiva.</a:t>
            </a:r>
            <a:endParaRPr sz="22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200"/>
              <a:buFont typeface="Lucida Sans"/>
              <a:buNone/>
            </a:pPr>
            <a:endParaRPr sz="22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7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Algumas reações possíveis e como lidar </a:t>
            </a:r>
            <a:r>
              <a:rPr lang="pt-BR" sz="24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(lembrando que a singularidade está sempre presente. São algumas ideias):</a:t>
            </a:r>
            <a:endParaRPr sz="2400" i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○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Insegurança, medo da escola afetar negativamente um bom vínculo com a(o) psicóloga(o). Relembrar e reassegurar a experiência, lembrando sua indestrutibilidade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○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Segurança. Por vezes o questionário nem mesmo desperta interesse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Procurar construir, para o questionário, o significado de instrumento de ajuda. Que seu envio à escola seja não apenas autorizado, mas desejado.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8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Os responsáveis e o questionário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Entregar aberto, de modo que possam ler, pois não tem caráter sigiloso.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Solicitar sua entrega à escola, geralmente à coordenação pedagógica, e pedir retorno para entregar à(ao) psicóloga(o) na semana seguinte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O retorno é importante para preparar a visita, mas se não ocorrer, não a impede. Para contatar a escola e marcá-la, aguardamos no máximo duas semanas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9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Efeitos nos pais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10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24"/>
              <a:buFont typeface="Arial"/>
              <a:buNone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Frequentemente os responsáveis lêem o relatório gerado pelo questionário, seu direito. É preciso estarmos atentos aos efeitos neles e na criança/adolescente e, muitas vezes, cuidar de imediato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10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Sem novidades, o que pode ser positivo ou negativo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Surpresas positivas, com ou sem concordância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Surpresas negativas, com ou sem concordância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Dá-se, geralmente, via dois dispositivos de trabalho. 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É preciso utilizá-los de acordo com os princípios da OQE.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464646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 Questionário à professora ou professores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visita escolar</a:t>
            </a:r>
            <a:endParaRPr sz="2400">
              <a:solidFill>
                <a:srgbClr val="46464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30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A criança/adolescente e o relatório gerado pelo questionário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6830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Georgia"/>
              <a:buChar char="●"/>
            </a:pPr>
            <a:r>
              <a:rPr lang="pt-BR" sz="2200">
                <a:latin typeface="Georgia"/>
                <a:ea typeface="Georgia"/>
                <a:cs typeface="Georgia"/>
                <a:sym typeface="Georgia"/>
              </a:rPr>
              <a:t>Conversar sobre, por vezes ler junto</a:t>
            </a:r>
            <a:endParaRPr sz="2200"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683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Georgia"/>
              <a:buChar char="○"/>
            </a:pPr>
            <a:r>
              <a:rPr lang="pt-BR" sz="2200">
                <a:latin typeface="Georgia"/>
                <a:ea typeface="Georgia"/>
                <a:cs typeface="Georgia"/>
                <a:sym typeface="Georgia"/>
              </a:rPr>
              <a:t>se já o(a) afetou</a:t>
            </a:r>
            <a:endParaRPr sz="2200"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683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Georgia"/>
              <a:buChar char="○"/>
            </a:pPr>
            <a:r>
              <a:rPr lang="pt-BR" sz="2200">
                <a:latin typeface="Georgia"/>
                <a:ea typeface="Georgia"/>
                <a:cs typeface="Georgia"/>
                <a:sym typeface="Georgia"/>
              </a:rPr>
              <a:t>se não há sinalização de sigilo por parte da escola, como vir aberto do mesmo modo que o questionário foi enviado </a:t>
            </a:r>
            <a:endParaRPr sz="22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683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Georgia"/>
              <a:buChar char="●"/>
            </a:pPr>
            <a:r>
              <a:rPr lang="pt-BR" sz="2200">
                <a:latin typeface="Georgia"/>
                <a:ea typeface="Georgia"/>
                <a:cs typeface="Georgia"/>
                <a:sym typeface="Georgia"/>
              </a:rPr>
              <a:t>Por vezes há relatórios com os quais não há condições da criança/adolescente ter contato direto, como quando isto seria cruel. Nestes casos, a(o) psicóloga(o) precisará atuar como mediador, tendo por orientadores os objetivos e princípios da OQE</a:t>
            </a:r>
            <a:endParaRPr sz="22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1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Preparando a visita à escola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A criança/adolescente, em princípio, participa da construção da visita escolar: de que educadores solicitar a participação, conteúdos, produções na OQE a levar, pedidos, perguntas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A preparação da visita costuma ser um momento potente de elaborações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O relatório escolar costuma contribuir muito para um bom preparo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32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Solicitar a participação de quais educadores na visita/reunião?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Mais de um, para o caso de, se um sair, permanecer alguém que participou. Importante tendo em vista rotatividade.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Pedir a presença de um professor, agente direto e cotidiano da Educação escolar. Há escolas que procuram restringir a membro(s) da equipe gestora; isso empobrece as possibilidades deste encontro.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33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(...) O mais comum: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Ensino Infantil e Fundamental I: a professora e a coordenadora pedagógica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Ensino Fundamental II e Médio: uma professora que encontrou caminhos potentes de trabalho e relação com o atendido, uma com quem há mais dificuldades e a coordenadora pedagógica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Ensino universitário: alguém da escolha do atendido, se ele quiser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Quando o atendido estiver fazendo aulas de reforço, costumamos pedir a participação desta professora</a:t>
            </a:r>
            <a:endParaRPr sz="2400"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34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A visita à escola: 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o que observar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O entorno, a vizinhança, a paisagem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Características físicas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Cenas, acontecimentos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O que está nas paredes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Deixar-se imergir no ambiente para melhor conhecê-lo, utilizar todos os sentidos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4100"/>
              <a:buFont typeface="Arial"/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35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Sofrimento mental docente: 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um panorama a considerar*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O abandono do magistério por professores da rede pública de ensino do Estado de São Paulo vem aumentando desde o início dos anos 1990;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Idem o número de professores afastados;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Nas escolas, é forte a sensação de que os trabalhadores da educação estão desgastados, estressados, com problemas de saúde, esgotados, desanimados, e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36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categoria dos professores é a 2ª do serviço público em adoecimento por condições de trabalho. Perde apenas para a dos carcereiros.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09537" lvl="0" indent="0" algn="just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09537" lvl="0" indent="0" algn="just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* FONTE: PAPARELLI, Renata . Saúde Mental Relacionada ao Trabalho: o Caso de educadores da rede pública de ensino paulistana. In: LOURENÇO, Edvânia; NAVARRO, Vera; BERTANI, Iris; SILVA, José F. S. da; SANT’ANNA, Raquel (Org.). </a:t>
            </a:r>
            <a:r>
              <a:rPr lang="pt-BR" sz="20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 Avesso do Trabalho II</a:t>
            </a:r>
            <a:r>
              <a:rPr lang="pt-B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. 1ed. São Paulo: Expressão Popular, 2010. p. 317-342.</a:t>
            </a:r>
            <a:r>
              <a:rPr lang="pt-B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37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Alguns princípios 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(da OQE)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Oferecer espaço de expressão potente para que uma </a:t>
            </a: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comunicação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 significativa possa acontecer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Idem para que as </a:t>
            </a: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potências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 possam emergir e serem apropriadas e intensificadas, retomando ou fortalecendo desenvolvimento e saúde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Colher a </a:t>
            </a: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versão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 de cada participante e promover o </a:t>
            </a: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pensar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 sobre ela, seu </a:t>
            </a: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processo de constituição e significados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Promover a </a:t>
            </a: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circulação/encontro de versões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 X fragmentação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8"/>
          <p:cNvSpPr txBox="1"/>
          <p:nvPr/>
        </p:nvSpPr>
        <p:spPr>
          <a:xfrm>
            <a:off x="695050" y="1440000"/>
            <a:ext cx="75849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Encontro  com os educadores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ts val="1156"/>
              <a:buFont typeface="Noto Sans Symbols"/>
              <a:buNone/>
            </a:pPr>
            <a:endParaRPr sz="10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Conquistar uma </a:t>
            </a: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relação horizontal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 com os educadores. Para isso, é importante despirmo-nos dos freqüentes </a:t>
            </a: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preconceitos negativos acerca dos professores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, levando em conta as circunstâncias em que estes geralmente desenvolvem seus trabalhos;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Ouvir </a:t>
            </a: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sua versão e as informações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 que nos trazem a respeito da queixa, problematizando-as;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Fazer </a:t>
            </a: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perguntas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 que ajudem a esclarecê-la e pensá-la, valorizando o saber do professor;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39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65125" lvl="0" indent="-330263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Perceber e</a:t>
            </a:r>
            <a:r>
              <a:rPr lang="pt-BR" sz="24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valorizar seus recursos e esforços</a:t>
            </a: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65125" lvl="0" indent="-330263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Levar </a:t>
            </a:r>
            <a:r>
              <a:rPr lang="pt-BR" sz="24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informações e sugestões</a:t>
            </a: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. Ir no momento em que isso é possível;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65125" lvl="0" indent="-330263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Levar </a:t>
            </a:r>
            <a:r>
              <a:rPr lang="pt-BR" sz="24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produções</a:t>
            </a: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da criança/adolescente.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65125" lvl="0" indent="-330263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Levar a </a:t>
            </a:r>
            <a:r>
              <a:rPr lang="pt-BR" sz="24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história de escolarização</a:t>
            </a: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contextualizada, a qual pode dar sentido ao que o professor vive e observa com o aluno. É muito comum esta não ser conhecida.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741850" y="1434250"/>
            <a:ext cx="7538100" cy="7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4100"/>
              <a:buFont typeface="Lucida Sans"/>
              <a:buNone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O Questionário: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12484" y="1287599"/>
            <a:ext cx="4024516" cy="541800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741850" y="1434250"/>
            <a:ext cx="7538100" cy="20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Cada parte e pergunta desse instrumento tem objetivos.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Cabeçalho:</a:t>
            </a: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 as informações sobre a escola podem ser importantes para compor a compreensão das condições de ensino.</a:t>
            </a:r>
            <a:endParaRPr sz="1679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lvl="0" indent="-151955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ts val="1632"/>
              <a:buFont typeface="Noto Sans Symbols"/>
              <a:buNone/>
            </a:pPr>
            <a:endParaRPr sz="1679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365125" lvl="0" indent="-1519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ts val="1632"/>
              <a:buFont typeface="Noto Sans Symbols"/>
              <a:buNone/>
            </a:pPr>
            <a:endParaRPr sz="1679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NOME DO ALUNO (A): ___________________________________________</a:t>
            </a:r>
            <a:b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DATA DE NASCIMENTO:___/___/___ ESCOLA:_________________________________________________________</a:t>
            </a:r>
            <a:b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CLASSE: ________________________</a:t>
            </a:r>
            <a:b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PROFESSOR(A) ATUAL: ___________________________________________</a:t>
            </a:r>
            <a:b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DATA:   ___/___/____ </a:t>
            </a:r>
            <a:b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 </a:t>
            </a:r>
            <a:b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pt-BR" sz="1679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Obs: Use o verso desta folha para as respostas, usando outra(s) mais, se necessário. Não use o espaço entre as perguntas, pois é muito pequeno. </a:t>
            </a:r>
            <a:endParaRPr sz="189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3690"/>
              <a:buFont typeface="Lucida Sans"/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16"/>
          <p:cNvSpPr/>
          <p:nvPr/>
        </p:nvSpPr>
        <p:spPr>
          <a:xfrm>
            <a:off x="708875" y="3610350"/>
            <a:ext cx="7571100" cy="27696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latin typeface="Georgia"/>
                <a:ea typeface="Georgia"/>
                <a:cs typeface="Georgia"/>
                <a:sym typeface="Georgia"/>
              </a:rPr>
              <a:t>Funções do questionário no trabalho com a escola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Preparação para uma visita escolar proveitosa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○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pelas informações prévias que pode trazer ao psicólogo e 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914400" lvl="1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○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por demonstrar respeito ao professor, essencial para a construção de uma relação horizontal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eorgia"/>
              <a:buChar char="●"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Sugestão de caminho investigativo para o professor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22860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24"/>
              <a:buFont typeface="Arial"/>
              <a:buNone/>
            </a:pP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marL="150876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>
                <a:latin typeface="Georgia"/>
                <a:ea typeface="Georgia"/>
                <a:cs typeface="Georgia"/>
                <a:sym typeface="Georgia"/>
              </a:rPr>
              <a:t>É, portanto, instrumento de trabalho que vai além de meramente gerar um relatório informativo</a:t>
            </a:r>
            <a:endParaRPr sz="2400" b="1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1. </a:t>
            </a: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Há alguma preocupação / queixa a respeito do(a) aluno(a)? 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ts val="1700"/>
              <a:buFont typeface="Arial"/>
              <a:buNone/>
            </a:pPr>
            <a:r>
              <a:rPr lang="pt-BR" sz="24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Não pressupõe problemas, não induz a isso e respeita a professora, ao não cerceá-la com questões fechadas. 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ts val="1700"/>
              <a:buFont typeface="Arial"/>
              <a:buNone/>
            </a:pPr>
            <a:endParaRPr sz="1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2.</a:t>
            </a:r>
            <a:r>
              <a:rPr lang="pt-BR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Como está o ensino/aprendizagem do ponto de vista pedagógico?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Favorece a diferenciação entre avaliação de comportamento e de aprendizagem pedagógica. Pesquisas mostram ser comum haver uma mescla.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9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3.</a:t>
            </a: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Como o(a) aluno(a) age em sala de aula? E no recreio?</a:t>
            </a:r>
            <a:endParaRPr sz="24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Sobre comportamento, favorecendo o surgimento de aspectos do aluno que talvez não se apresentem na sala de aula.</a:t>
            </a:r>
            <a:endParaRPr sz="24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4.</a:t>
            </a: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Como é sua frequência? </a:t>
            </a:r>
            <a:endParaRPr sz="24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Oportunidades para </a:t>
            </a:r>
            <a:r>
              <a:rPr lang="pt-BR" sz="2400" i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aprender e se relacionar.</a:t>
            </a:r>
            <a:endParaRPr sz="2400" i="1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1000" i="1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5.</a:t>
            </a: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Onde ele(a) se senta na sala de aula?</a:t>
            </a:r>
            <a:endParaRPr sz="24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Aluno em contexto, possibilidade de surgir dinâmica da sala, manejo da professora e outros aspectos.</a:t>
            </a:r>
            <a:endParaRPr sz="24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0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6. </a:t>
            </a: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Dê exemplos de fatos, acontecimentos ou cenas com esse(a) aluno(a) que lhe chamaram a atenção.</a:t>
            </a:r>
            <a:endParaRPr sz="1000" i="1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Exemplos concretos são esclarecedores. Não há valoração na pergunta, se são acontecimentos “bons ou maus”, contribuindo para compreender </a:t>
            </a:r>
            <a:r>
              <a:rPr lang="pt-BR" sz="2400" i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versão </a:t>
            </a:r>
            <a:r>
              <a:rPr lang="pt-BR" sz="24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sobre e </a:t>
            </a:r>
            <a:r>
              <a:rPr lang="pt-BR" sz="2400" i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 lugar </a:t>
            </a:r>
            <a:r>
              <a:rPr lang="pt-BR" sz="24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institucional do aluno</a:t>
            </a: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 sz="24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00" y="0"/>
            <a:ext cx="9055000" cy="140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1"/>
          <p:cNvSpPr txBox="1"/>
          <p:nvPr/>
        </p:nvSpPr>
        <p:spPr>
          <a:xfrm>
            <a:off x="741850" y="1434250"/>
            <a:ext cx="7538100" cy="54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 b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7. </a:t>
            </a:r>
            <a:r>
              <a:rPr lang="pt-BR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Histórico da vida escolar do(a) aluno(a): quando entrou na escola, que escolas e tipo de classes frequentou e como foi, quem foram suas professoras.</a:t>
            </a:r>
            <a:endParaRPr sz="10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just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4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Solicita um histórico escolar contextualizado, com o percurso das condições de ensino. Pode esclarecer significados e sentidos de como o aluno se apresenta na atualidade na escola. Essa pergunta muito raramente é respondida com mais de uma linha, mostrando a importância de valorizar e/ou oferecer essas informações.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1948</Words>
  <Application>Microsoft Office PowerPoint</Application>
  <PresentationFormat>Apresentação na tela (4:3)</PresentationFormat>
  <Paragraphs>125</Paragraphs>
  <Slides>29</Slides>
  <Notes>27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4" baseType="lpstr">
      <vt:lpstr>Arial</vt:lpstr>
      <vt:lpstr>Georgia</vt:lpstr>
      <vt:lpstr>Lucida Sans</vt:lpstr>
      <vt:lpstr>Noto Sans Symbols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LIEPPE</cp:lastModifiedBy>
  <cp:revision>2</cp:revision>
  <dcterms:modified xsi:type="dcterms:W3CDTF">2025-03-17T18:19:27Z</dcterms:modified>
</cp:coreProperties>
</file>