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70" r:id="rId5"/>
    <p:sldId id="271" r:id="rId6"/>
    <p:sldId id="273" r:id="rId7"/>
    <p:sldId id="275" r:id="rId8"/>
    <p:sldId id="276" r:id="rId9"/>
    <p:sldId id="278" r:id="rId10"/>
    <p:sldId id="280" r:id="rId11"/>
    <p:sldId id="281" r:id="rId12"/>
    <p:sldId id="282" r:id="rId13"/>
    <p:sldId id="283" r:id="rId14"/>
    <p:sldId id="285" r:id="rId15"/>
    <p:sldId id="286" r:id="rId16"/>
    <p:sldId id="287" r:id="rId17"/>
    <p:sldId id="289" r:id="rId18"/>
    <p:sldId id="291" r:id="rId19"/>
    <p:sldId id="293" r:id="rId20"/>
    <p:sldId id="295" r:id="rId21"/>
    <p:sldId id="297" r:id="rId22"/>
    <p:sldId id="298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07">
          <p15:clr>
            <a:srgbClr val="A4A3A4"/>
          </p15:clr>
        </p15:guide>
        <p15:guide id="2" pos="454">
          <p15:clr>
            <a:srgbClr val="A4A3A4"/>
          </p15:clr>
        </p15:guide>
        <p15:guide id="3" pos="5216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ynadja Costa" initials="WC" lastIdx="1" clrIdx="0">
    <p:extLst>
      <p:ext uri="{19B8F6BF-5375-455C-9EA6-DF929625EA0E}">
        <p15:presenceInfo xmlns:p15="http://schemas.microsoft.com/office/powerpoint/2012/main" userId="S::willynadja.costa@usp.br::622db6df-ae3b-4973-ad59-d28fdd0847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09B7B9-0792-41F4-A89C-890095805D50}">
  <a:tblStyle styleId="{9D09B7B9-0792-41F4-A89C-890095805D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54"/>
      </p:cViewPr>
      <p:guideLst>
        <p:guide orient="horz" pos="907"/>
        <p:guide pos="454"/>
        <p:guide pos="5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31T16:22:11.236" idx="1">
    <p:pos x="3888" y="1584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128fe5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0128fe5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0128fe5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0128fe5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128fe5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0128fe5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orientacaoaqueixaescolar.ip.usp.b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20000" y="4217700"/>
            <a:ext cx="7315825" cy="10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20000" y="1440000"/>
            <a:ext cx="7560000" cy="24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Georgia"/>
                <a:ea typeface="Georgia"/>
                <a:cs typeface="Georgia"/>
                <a:sym typeface="Georgia"/>
              </a:rPr>
              <a:t>Orientação à Queixa Escolar por meios virtuais</a:t>
            </a:r>
            <a:endParaRPr lang="pt-BR" sz="40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20000" y="4589950"/>
            <a:ext cx="36411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João Ricardo T.L. de Souza</a:t>
            </a:r>
            <a:endParaRPr sz="18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Instituto de Psicologia</a:t>
            </a:r>
            <a:endParaRPr sz="18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Universidade de São Paulo</a:t>
            </a:r>
            <a:endParaRPr sz="18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2023</a:t>
            </a:r>
            <a:endParaRPr sz="1800" dirty="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4350" y="5665892"/>
            <a:ext cx="675084" cy="33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3025" y="5655167"/>
            <a:ext cx="1023342" cy="358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91319" y="1383583"/>
            <a:ext cx="8202305" cy="529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Exemplos de recursos que podem ser usados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3" name="Imagem 2" descr=" fgbgb">
            <a:extLst>
              <a:ext uri="{FF2B5EF4-FFF2-40B4-BE49-F238E27FC236}">
                <a16:creationId xmlns:a16="http://schemas.microsoft.com/office/drawing/2014/main" id="{817FF88F-7194-4BC8-BB1C-5554728917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106" y="2456327"/>
            <a:ext cx="2897693" cy="170567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569B221-E543-44C4-BEE6-E45E0856245D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18FAF8-7CB8-40C7-AE43-42144CB700A9}"/>
              </a:ext>
            </a:extLst>
          </p:cNvPr>
          <p:cNvSpPr txBox="1"/>
          <p:nvPr/>
        </p:nvSpPr>
        <p:spPr>
          <a:xfrm>
            <a:off x="1737477" y="204679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Roblox</a:t>
            </a:r>
            <a:endParaRPr lang="pt-BR" sz="1600" b="1" dirty="0">
              <a:latin typeface="Georgia" panose="02040502050405020303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204FDC9-80E6-407D-8891-AE86A85DD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2" y="2456327"/>
            <a:ext cx="2897693" cy="168631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64EC1C9-DED7-44AE-8E7A-BBC5C0F4A81C}"/>
              </a:ext>
            </a:extLst>
          </p:cNvPr>
          <p:cNvSpPr txBox="1"/>
          <p:nvPr/>
        </p:nvSpPr>
        <p:spPr>
          <a:xfrm>
            <a:off x="5252008" y="2082222"/>
            <a:ext cx="2440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Google Jam </a:t>
            </a:r>
            <a:r>
              <a:rPr lang="pt-BR" sz="1600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Board</a:t>
            </a:r>
            <a:endParaRPr lang="pt-BR" sz="1600" dirty="0">
              <a:latin typeface="Georgia" panose="020405020504050203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2EDDC10-20E1-489C-BD6F-E71A4C500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955" y="4823921"/>
            <a:ext cx="2925844" cy="170567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6E03B72-3E95-48B3-8664-53F5F760D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2" y="4834146"/>
            <a:ext cx="2897694" cy="169545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B13239-25EF-48AD-9A61-101F2AA52140}"/>
              </a:ext>
            </a:extLst>
          </p:cNvPr>
          <p:cNvSpPr txBox="1"/>
          <p:nvPr/>
        </p:nvSpPr>
        <p:spPr>
          <a:xfrm>
            <a:off x="1394577" y="4485367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Gartic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e </a:t>
            </a:r>
            <a:r>
              <a:rPr lang="pt-BR" sz="1600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Gartic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Phone</a:t>
            </a:r>
            <a:endParaRPr lang="pt-BR" sz="1600" dirty="0">
              <a:latin typeface="Georgia" panose="02040502050405020303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9F01E7-8E83-488C-9091-8AF296568981}"/>
              </a:ext>
            </a:extLst>
          </p:cNvPr>
          <p:cNvSpPr txBox="1"/>
          <p:nvPr/>
        </p:nvSpPr>
        <p:spPr>
          <a:xfrm>
            <a:off x="4598203" y="4254248"/>
            <a:ext cx="3748104" cy="5860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Smash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Karts </a:t>
            </a:r>
            <a:br>
              <a:rPr lang="pt-BR" sz="16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(jogos no navegador de internet)</a:t>
            </a:r>
            <a:endParaRPr lang="pt-BR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8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0938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69B221-E543-44C4-BEE6-E45E0856245D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18FAF8-7CB8-40C7-AE43-42144CB700A9}"/>
              </a:ext>
            </a:extLst>
          </p:cNvPr>
          <p:cNvSpPr txBox="1"/>
          <p:nvPr/>
        </p:nvSpPr>
        <p:spPr>
          <a:xfrm>
            <a:off x="3657600" y="141671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Minecraft</a:t>
            </a:r>
            <a:endParaRPr lang="pt-BR" sz="2400" b="1" dirty="0">
              <a:latin typeface="Georgia" panose="020405020504050203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E90945D-6782-4E16-B439-AA8473AB8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514600"/>
            <a:ext cx="685800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6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0938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69B221-E543-44C4-BEE6-E45E0856245D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18FAF8-7CB8-40C7-AE43-42144CB700A9}"/>
              </a:ext>
            </a:extLst>
          </p:cNvPr>
          <p:cNvSpPr txBox="1"/>
          <p:nvPr/>
        </p:nvSpPr>
        <p:spPr>
          <a:xfrm>
            <a:off x="330200" y="3273743"/>
            <a:ext cx="1960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Outras atividades lúdicas que não dependem de jogos ou outras plataformas</a:t>
            </a:r>
            <a:endParaRPr lang="pt-BR" sz="1600" dirty="0">
              <a:latin typeface="Georgia" panose="02040502050405020303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4D6B9C-0041-4E3E-BD8B-EA1DED2AE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61" y="1852265"/>
            <a:ext cx="5715041" cy="416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7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77672" y="1262579"/>
            <a:ext cx="8270543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Intervenções junto à família/solicitantes</a:t>
            </a:r>
            <a:endParaRPr lang="pt-BR" sz="24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rtl="0" fontAlgn="base"/>
            <a:endParaRPr lang="pt-BR" sz="1800" b="1" i="0" u="none" strike="noStrike" dirty="0">
              <a:solidFill>
                <a:srgbClr val="595959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Depois do atendido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deve ser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prioridade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no processo quando e como couber, pois normalmente são as pessoas mais próximas ao(à) atendido(a).</a:t>
            </a:r>
            <a:b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18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Contatos frequentes, síncronos e assíncronos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possibilitam intervenções, feedbacks e fortalecimento de vínculo com maior regularidade.</a:t>
            </a:r>
            <a:b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18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Manutenção do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bom relacionamento familiar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é base para quaisquer intervenções junto à família e deve ser prioridade em qualquer atendimento.</a:t>
            </a:r>
            <a:b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18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1" i="0" u="none" strike="noStrike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Desindividualização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e </a:t>
            </a:r>
            <a:r>
              <a:rPr lang="pt-BR" sz="1800" b="1" i="0" u="none" strike="noStrike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desculpabilização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das queixas.</a:t>
            </a: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Construção de recursos para que as famílias compreendam melhor a queixa e possam adotar novas estratégias de manejo.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3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53932" y="1282890"/>
            <a:ext cx="8325135" cy="515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pt-BR" sz="24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Intervenções junto à rede (escola, outras(os) profissionais)</a:t>
            </a:r>
          </a:p>
          <a:p>
            <a:pPr rtl="0" fontAlgn="base"/>
            <a:endParaRPr lang="pt-BR" sz="1800" b="1" i="0" u="none" strike="noStrike" dirty="0">
              <a:solidFill>
                <a:srgbClr val="595959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Fortalecer vínculos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entre as famílias/solicitantes e o(a) atendido(a) e as escolas/redes.</a:t>
            </a:r>
            <a:b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18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Oferecer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apoio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discutir e articular estratégias (“como eu posso ajudar?”).</a:t>
            </a:r>
            <a:b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18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Conscientizar as equipes escolares para os esforços que as famílias/solicitantes e o(a) atendido(a)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já estão fazendo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no sentido de solucionar as queixas (mostrar produções, discutir os materiais escolares, ponderar competências que são realizadas em um contexto e não em outros).</a:t>
            </a:r>
            <a:b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18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Criar e fortalecer um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canal de comunicação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entre todos.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3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95785" y="1064525"/>
            <a:ext cx="8352430" cy="533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Intervenções junto à criança/adolescente</a:t>
            </a:r>
          </a:p>
          <a:p>
            <a:pPr rtl="0" fontAlgn="base"/>
            <a:endParaRPr lang="pt-BR" sz="2400" b="1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6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Jogos online e atividades lúdicas</a:t>
            </a:r>
            <a:r>
              <a:rPr lang="pt-BR" sz="16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: facilitam as conversas, promovem fortalecimento de vínculo, possibilitam o espaço de troca – </a:t>
            </a:r>
            <a:r>
              <a:rPr lang="pt-BR" sz="1600" b="0" i="0" u="none" strike="noStrike" dirty="0">
                <a:solidFill>
                  <a:srgbClr val="00B0F0"/>
                </a:solidFill>
                <a:effectLst/>
                <a:latin typeface="Georgia" panose="02040502050405020303" pitchFamily="18" charset="0"/>
              </a:rPr>
              <a:t>os jogos online ganham importância especial no atendimento virtual.</a:t>
            </a:r>
            <a:br>
              <a:rPr lang="pt-BR" sz="16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16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6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Olhares diferentes sobre as </a:t>
            </a:r>
            <a:r>
              <a:rPr lang="pt-BR" sz="16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atividades e materiais escolares</a:t>
            </a:r>
            <a:r>
              <a:rPr lang="pt-BR" sz="16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(muitos são online).</a:t>
            </a:r>
            <a:br>
              <a:rPr lang="pt-BR" sz="16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16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6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Atividades ocorrem no </a:t>
            </a:r>
            <a:r>
              <a:rPr lang="pt-BR" sz="16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ambiente natural </a:t>
            </a:r>
            <a:r>
              <a:rPr lang="pt-BR" sz="16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do(a) atendido(a) (quarto, sala, interações com a família </a:t>
            </a:r>
            <a:r>
              <a:rPr lang="pt-BR" sz="1600" b="0" i="0" u="none" strike="noStrike" dirty="0">
                <a:solidFill>
                  <a:srgbClr val="00B0F0"/>
                </a:solidFill>
                <a:effectLst/>
                <a:latin typeface="Georgia" panose="02040502050405020303" pitchFamily="18" charset="0"/>
              </a:rPr>
              <a:t>no virtual, o que torna a construção de diversos tipos de manejos (organização, avaliação de possibilidades ou de dificuldades que o espaço físico promove) mais fácil que no presencial.</a:t>
            </a: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76200">
              <a:buClr>
                <a:schemeClr val="accent1"/>
              </a:buClr>
              <a:buSzPts val="2400"/>
            </a:pPr>
            <a:r>
              <a:rPr lang="pt-BR" sz="20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Intervenções nos atendimentos em grupo</a:t>
            </a: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2000" b="1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6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Interação social e desenvolvimento de </a:t>
            </a:r>
            <a:r>
              <a:rPr lang="pt-BR" sz="16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habilidades sociais.</a:t>
            </a: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6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Muitas vezes o grupo oferece consequências e modelos que a(o) psicóloga(o) não é capaz.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4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34650" y="1369935"/>
            <a:ext cx="76747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pt-BR" sz="24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Encerramento e encaminhamentos</a:t>
            </a:r>
          </a:p>
          <a:p>
            <a:pPr rtl="0" fontAlgn="base"/>
            <a:endParaRPr lang="pt-BR" sz="2400" b="1" i="0" u="sng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Os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objetivos foram total ou parcialmente atingidos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? A rede possui mais autonomia para endereçar a queixa?</a:t>
            </a:r>
            <a:br>
              <a:rPr lang="pt-BR" sz="20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Outras intervenções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serão necessárias?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Encaminhamentos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? É preciso saber os recursos disponíveis.</a:t>
            </a: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 desligamento deve ser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planejado, 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cuidando do vínculo estabelecido.</a:t>
            </a: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Relatórios 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são documentos sensíveis, devem ter objetivos muito claros e a construção deve ser feita em diálogo com rede.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6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41194" y="989543"/>
            <a:ext cx="8461612" cy="537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pt-BR" sz="2400" b="1" dirty="0">
                <a:solidFill>
                  <a:schemeClr val="bg1">
                    <a:lumMod val="10000"/>
                  </a:schemeClr>
                </a:solidFill>
                <a:latin typeface="Georgia" panose="02040502050405020303" pitchFamily="18" charset="0"/>
              </a:rPr>
              <a:t>Relato de caso</a:t>
            </a:r>
            <a:endParaRPr lang="pt-BR" sz="2400" b="1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rtl="0" fontAlgn="base"/>
            <a:endParaRPr lang="pt-BR" sz="1700" b="1" i="0" u="sng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7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J., 8 anos, 3º ano do EF de uma escola particular de SP</a:t>
            </a:r>
            <a:r>
              <a:rPr lang="pt-BR" sz="17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dificuldades de alfabetização e baixo controle emocional (se frustrava facilmente e tinha crises de choro intensas, que dificultavam seu engajamento nas atividades escolares).</a:t>
            </a:r>
            <a:br>
              <a:rPr lang="pt-BR" sz="17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17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7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Encontros virtuais</a:t>
            </a:r>
            <a:r>
              <a:rPr lang="pt-BR" sz="17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: reaproximação da escrita e da leitura através de </a:t>
            </a:r>
            <a:r>
              <a:rPr lang="pt-BR" sz="17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jogos online.</a:t>
            </a:r>
            <a:br>
              <a:rPr lang="pt-BR" sz="17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17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7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Orientação familiar frequente, com constantes contatos </a:t>
            </a:r>
            <a:r>
              <a:rPr lang="pt-BR" sz="17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assíncronos</a:t>
            </a:r>
            <a:r>
              <a:rPr lang="pt-BR" sz="17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para trabalhar aspectos da rotina e fortalecer a </a:t>
            </a:r>
            <a:r>
              <a:rPr lang="pt-BR" sz="17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autonomia </a:t>
            </a:r>
            <a:r>
              <a:rPr lang="pt-BR" sz="17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da família no manejo das queixas.</a:t>
            </a:r>
            <a:br>
              <a:rPr lang="pt-BR" sz="17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pt-BR" sz="17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7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Encontros com a escola e parceria com uma professora particular que participa do caso para articular estratégias (</a:t>
            </a:r>
            <a:r>
              <a:rPr lang="pt-BR" sz="17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rede</a:t>
            </a:r>
            <a:r>
              <a:rPr lang="pt-BR" sz="17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).</a:t>
            </a: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7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7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Em 3 meses de acompanhamento, J. reduziu significativamente a frequência e a duração das crises de choro, manifesta maior resiliência e menos resistência às atividades de leitura e escrita. Passou a ter vontade de ler e escrever as palavras.</a:t>
            </a:r>
            <a:br>
              <a:rPr lang="pt-BR" sz="17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17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7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27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23081" y="1038732"/>
            <a:ext cx="8379724" cy="592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pt-BR" sz="2200" b="1" i="0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Limitações e possibilidades </a:t>
            </a:r>
            <a:r>
              <a:rPr lang="pt-BR" sz="2200" b="1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dos atendimentos por meios virtuais</a:t>
            </a:r>
          </a:p>
          <a:p>
            <a:pPr rtl="0" fontAlgn="base"/>
            <a:endParaRPr lang="pt-BR" sz="2000" b="1" i="0" u="sng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5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Não há o </a:t>
            </a:r>
            <a:r>
              <a:rPr lang="pt-BR" sz="15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contato presencial</a:t>
            </a:r>
            <a:r>
              <a:rPr lang="pt-BR" sz="15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que facilita vários tipos de atividades compartilhadas, mas isso não impossibilita o trabalho.</a:t>
            </a:r>
            <a:br>
              <a:rPr lang="pt-BR" sz="15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15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5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Pode não ser adequado para </a:t>
            </a:r>
            <a:r>
              <a:rPr lang="pt-BR" sz="15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crianças muito pequenas</a:t>
            </a:r>
            <a:r>
              <a:rPr lang="pt-BR" sz="15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assim como é preciso observar bem a adequação a cada caso.</a:t>
            </a:r>
            <a:br>
              <a:rPr lang="pt-BR" sz="15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15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5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É preciso que tanto as(os) profissionais como os(as) atendidos(as) </a:t>
            </a:r>
            <a:r>
              <a:rPr lang="pt-BR" sz="15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disponham das tecnologias necessária</a:t>
            </a:r>
            <a:r>
              <a:rPr lang="pt-BR" sz="15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 e as saibam utilizar, o que pode trazer uma série de complicações e dificuldades, exigindo flexibilidade das(os) psicólogas(os) na execução das atividades.</a:t>
            </a: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5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5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Devemos ter cuidados com a </a:t>
            </a:r>
            <a:r>
              <a:rPr lang="pt-BR" sz="15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exposição adequada</a:t>
            </a:r>
            <a:r>
              <a:rPr lang="pt-BR" sz="15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das crianças e adolescentes ao mundo online, </a:t>
            </a:r>
            <a:r>
              <a:rPr lang="pt-BR" sz="15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de forma supervisionada</a:t>
            </a:r>
            <a:r>
              <a:rPr lang="pt-BR" sz="15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conhecendo os conteúdos e atividades aos quais eles têm acesso. Esses cuidados </a:t>
            </a:r>
            <a:r>
              <a:rPr lang="pt-BR" sz="15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não necessariamente são muito distintos</a:t>
            </a:r>
            <a:r>
              <a:rPr lang="pt-BR" sz="15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do que devemos ter no “mundo presencial”.</a:t>
            </a: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5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5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 questão da </a:t>
            </a:r>
            <a:r>
              <a:rPr lang="pt-BR" sz="15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privacidade</a:t>
            </a:r>
            <a:r>
              <a:rPr lang="pt-BR" sz="15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deve ser levada em consideração, mas não necessariamente é um obstáculo ao atendimento. A presença de outras pessoas no contexto de atendimento pode até mesmo ser benéfica, pois permite intervenções dinâmicas.</a:t>
            </a:r>
          </a:p>
        </p:txBody>
      </p:sp>
    </p:spTree>
    <p:extLst>
      <p:ext uri="{BB962C8B-B14F-4D97-AF65-F5344CB8AC3E}">
        <p14:creationId xmlns:p14="http://schemas.microsoft.com/office/powerpoint/2010/main" val="74384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10125" y="1401475"/>
            <a:ext cx="8123749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>
              <a:buClr>
                <a:schemeClr val="accent1"/>
              </a:buClr>
              <a:buSzPts val="2400"/>
            </a:pPr>
            <a:r>
              <a:rPr lang="pt-BR" sz="2200" b="1" i="0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Limitações e possibilidades </a:t>
            </a:r>
            <a:r>
              <a:rPr lang="pt-BR" sz="2200" b="1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dos atendimentos por meios virtuais</a:t>
            </a: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00B0F0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dirty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rgbClr val="00B0F0"/>
                </a:solidFill>
                <a:effectLst/>
                <a:latin typeface="Georgia" panose="02040502050405020303" pitchFamily="18" charset="0"/>
              </a:rPr>
              <a:t>A vida contemporânea tem aprisionado as pessoas, especialmente crianças e adolescentes, entre quatro paredes e em telas, causando adoecimentos que muitas vezes não são percebidos. Há interesses econômicos de grandes grupos de informática nisso. É preciso fazer um atendimento virtual crítico, que não colabore com esses aprisionamentos e não aprofunde esse modo de vida. Ele pode ser um caminho de libertação e saúde integral, por exemplo propondo a presença de atividades ao ar livre e em contato com a natureza na rotina.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br>
              <a:rPr lang="pt-BR" sz="2000" b="1" dirty="0">
                <a:solidFill>
                  <a:schemeClr val="bg1">
                    <a:lumMod val="10000"/>
                  </a:schemeClr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9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68491" y="1440000"/>
            <a:ext cx="8379724" cy="4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Apresentação</a:t>
            </a:r>
            <a:endParaRPr sz="2400"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João Ricardo de Souza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psicólogo clínico e educacional, mestre em Psicologia da Educação (PUC-SP), doutorando em Psicologia Escolar e do Desenvolvimento Humano (IPUSP), professor na graduação da Universidade Anhembi Morumbi.</a:t>
            </a:r>
            <a:b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18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Aluno do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Curso de Aperfeiçoamento em Orientação à Queixa Escolar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do Serviço de OQE do IPUSP entre 2016 e 2017.</a:t>
            </a:r>
            <a:b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18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Grupo Interinstitucional Queixa Escolar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(GIQE).</a:t>
            </a:r>
            <a:endParaRPr lang="pt-BR" sz="1800" dirty="0">
              <a:solidFill>
                <a:schemeClr val="tx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95785" y="984141"/>
            <a:ext cx="8325134" cy="552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pt-BR" sz="2400" b="1" i="0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Conclusões e reflexões</a:t>
            </a:r>
            <a:endParaRPr lang="pt-BR" sz="2000" b="1" i="0" u="sng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7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Como queremos ocupar o espaço </a:t>
            </a:r>
            <a:r>
              <a:rPr lang="pt-BR" sz="1700" b="1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dos atendimentos virtuais</a:t>
            </a:r>
            <a:r>
              <a:rPr lang="pt-BR" sz="17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?</a:t>
            </a:r>
            <a:endParaRPr lang="pt-BR" sz="1700" u="sng" dirty="0">
              <a:solidFill>
                <a:schemeClr val="tx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17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 pandemia acelerou mudanças na nossa sociedade que vieram para ficar. O mundo digital está sendo ocupado e será cada vez mais (algoritmos, IA, WEB 3.0, etc.), apesar de ser imprescindível a consideração sobre as desigualdades de acesso às tecnologias.</a:t>
            </a:r>
            <a:endParaRPr lang="pt-BR" sz="1700" b="0" i="0" u="sng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17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Precisamos pensar na nossa atuação a partir das balizas </a:t>
            </a:r>
            <a:r>
              <a:rPr lang="pt-BR" sz="17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ética e crítica</a:t>
            </a:r>
            <a:r>
              <a:rPr lang="pt-BR" sz="17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que já norteiam nossa atuação há décadas. Temos princípios bem consolidados, podemos encontrar novos meios de aplicá-los em nossas diversas intervenções.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endParaRPr lang="pt-BR" sz="17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7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Construção de recursos para o enfrentamento de novas crises</a:t>
            </a:r>
            <a:endParaRPr lang="pt-BR" sz="1700" u="sng" dirty="0">
              <a:solidFill>
                <a:schemeClr val="tx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17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Novas crises virão</a:t>
            </a:r>
            <a:r>
              <a:rPr lang="pt-BR" sz="17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tais como a pandemia de COVID-19. Temos a chance de aproveitar os novos recursos que a tecnologia nos oferece, com </a:t>
            </a:r>
            <a:r>
              <a:rPr lang="pt-BR" sz="17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responsabilidade.</a:t>
            </a: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endParaRPr lang="pt-BR" sz="17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7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Telas versus Natureza</a:t>
            </a:r>
            <a:r>
              <a:rPr lang="pt-BR" sz="17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e as novas reflexões que o fim do isolamento social nos traz.</a:t>
            </a:r>
          </a:p>
        </p:txBody>
      </p:sp>
    </p:spTree>
    <p:extLst>
      <p:ext uri="{BB962C8B-B14F-4D97-AF65-F5344CB8AC3E}">
        <p14:creationId xmlns:p14="http://schemas.microsoft.com/office/powerpoint/2010/main" val="137701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82856" y="894089"/>
            <a:ext cx="8467287" cy="596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pt-BR" sz="24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REFERÊNCIAS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pt-BR" sz="2800" b="0" dirty="0">
                <a:effectLst/>
              </a:rPr>
            </a:b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BANCO MUNDIAL. </a:t>
            </a:r>
            <a:r>
              <a:rPr lang="pt-BR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Agindo agora para proteger o Capital Humano de nossas crianças: Os custos e a resposta ao impacto da pandemia de COVID-19 no setor de educação na América Latina e no Caribe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 Washington DC: Banco Mundial, 2021.</a:t>
            </a:r>
            <a:endParaRPr lang="pt-BR" b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algn="just" rtl="0">
              <a:spcBef>
                <a:spcPts val="1000"/>
              </a:spcBef>
              <a:spcAft>
                <a:spcPts val="0"/>
              </a:spcAft>
            </a:pP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CFP, Conselho Federal de Psicologia. Resolução nº 11 de 11 de Maio de 2018. </a:t>
            </a:r>
            <a:r>
              <a:rPr lang="pt-BR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Regulamenta a prestação de serviços psicológicos realizados por meios de tecnologias da informação e da comunicação e revoga a Resolução CFP no 11/2012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 Conselho Federal de Psicologia: Brasília, 2018.</a:t>
            </a:r>
            <a:endParaRPr lang="pt-BR" b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algn="just" rtl="0">
              <a:spcBef>
                <a:spcPts val="1000"/>
              </a:spcBef>
              <a:spcAft>
                <a:spcPts val="0"/>
              </a:spcAft>
            </a:pP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CGI.BR. </a:t>
            </a:r>
            <a:r>
              <a:rPr lang="pt-BR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Pesquisa sobre o uso da internet por crianças e adolescentes no Brasil: TIC Kids online Brasil 2020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 Núcleo de Informação e Coordenação do Ponto BR. São Paulo: Comitê Gestor da Internet no Brasil, 2021.</a:t>
            </a:r>
            <a:endParaRPr lang="pt-BR" b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algn="just" rtl="0">
              <a:spcBef>
                <a:spcPts val="1000"/>
              </a:spcBef>
              <a:spcAft>
                <a:spcPts val="0"/>
              </a:spcAft>
            </a:pP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DATAFOLHA. </a:t>
            </a:r>
            <a:r>
              <a:rPr lang="pt-BR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Educação não presencial na perspectiva dos estudantes e suas famílias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 Resumo executivo. 2021.</a:t>
            </a:r>
            <a:endParaRPr lang="pt-BR" b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algn="just" rtl="0">
              <a:spcBef>
                <a:spcPts val="1000"/>
              </a:spcBef>
              <a:spcAft>
                <a:spcPts val="0"/>
              </a:spcAft>
            </a:pP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GIQE, Grupo Interinstitucional Queixa Escolar. </a:t>
            </a:r>
            <a:r>
              <a:rPr lang="pt-BR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Reflexões e proposições construídas no evento on-line do GIQE: Queixas escolares e atuação das/os psicólogas/os em tempos de pandemia: Vamos construir parâmetros?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Carta dos eventos Online do GIQE. 2022.</a:t>
            </a:r>
            <a:endParaRPr lang="pt-BR" b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algn="just" rtl="0">
              <a:spcBef>
                <a:spcPts val="1000"/>
              </a:spcBef>
              <a:spcAft>
                <a:spcPts val="0"/>
              </a:spcAft>
            </a:pP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PORTAL G1. </a:t>
            </a:r>
            <a:r>
              <a:rPr lang="pt-BR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Evasão escolar de crianças e adolescentes aumenta 171% na pandemia, diz estudo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 Notícia em portal eletrônico, 2021.</a:t>
            </a:r>
            <a:endParaRPr lang="pt-BR" b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SOUZA, Beatriz P. (Org.). </a:t>
            </a:r>
            <a:r>
              <a:rPr lang="pt-BR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Orientação à Queixa Escolar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 2a ed. São Paulo: Casa do Psicólogo, 2013.</a:t>
            </a:r>
            <a:endParaRPr lang="pt-BR" b="1" i="0" u="sng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75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20000" y="4217700"/>
            <a:ext cx="7315825" cy="10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20000" y="1440000"/>
            <a:ext cx="7560000" cy="24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Georgia"/>
                <a:ea typeface="Georgia"/>
                <a:cs typeface="Georgia"/>
                <a:sym typeface="Georgia"/>
              </a:rPr>
              <a:t>Muito obrigado!</a:t>
            </a:r>
            <a:endParaRPr lang="pt-BR" sz="40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20000" y="4589950"/>
            <a:ext cx="40933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pt-BR" sz="20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joaoricardotls@hotmail.com</a:t>
            </a:r>
            <a:endParaRPr lang="pt-BR" sz="2000" b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br>
              <a:rPr lang="pt-BR" sz="2400" dirty="0">
                <a:solidFill>
                  <a:schemeClr val="tx1"/>
                </a:solidFill>
              </a:rPr>
            </a:b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4350" y="5665892"/>
            <a:ext cx="675084" cy="33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3025" y="5655167"/>
            <a:ext cx="1023342" cy="358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83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27547" y="929550"/>
            <a:ext cx="8557146" cy="592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Impactos da pandemia de COVID-19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 educação de crianças e adolescentes foi uma das áreas mais impactadas pela pandemia, aumentando ainda mais a desigualdade educacional do país (BANCO MUNDIAL, 2021).</a:t>
            </a:r>
            <a:b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18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Impactos para equipes escolares, famílias e alunas(os) (GIQE, 2022).</a:t>
            </a:r>
            <a:br>
              <a:rPr lang="pt-BR" sz="18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pt-BR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Cerca de 244 mil jovens entre 6 e 14 anos estavam fora da escola no segundo trimestre de 2021, aumento de 171% em comparação a 2019 (G1, 2021).</a:t>
            </a:r>
            <a:b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18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⅔ das crianças e adolescentes entre 6 e 18 anos que estavam fora da escola no 1º semestre de 2021 interromperam os estudos durante a pandemia (DATAFOLHA, 2021).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O número de crianças e adolescentes de 9 a 17 anos usuários de internet passou de 79% em 2015 para 89% em 2019 e para 94% em 2020. A presença de notebooks nas casas destes jovens passou de 49% em 2019 para 74% em 2020 (CGI.BR, 2021).</a:t>
            </a:r>
            <a:endParaRPr lang="pt-BR" sz="18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dirty="0">
              <a:solidFill>
                <a:schemeClr val="tx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45910" y="1397231"/>
            <a:ext cx="8038532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 Orientação à Queixa Escolar por meios virtuais tem especificidades que serão abordadas, mas seus </a:t>
            </a:r>
            <a:r>
              <a:rPr lang="pt-BR" sz="18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conceitos centrais, objetivos e princípios são os mesmos </a:t>
            </a:r>
            <a:r>
              <a:rPr lang="pt-BR" sz="18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da realizada presencialmente. Assim, esta apresentação contemplará o geral e o específico.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7620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pt-BR" sz="1800" b="0" i="0" u="none" strike="noStrike" dirty="0">
                <a:solidFill>
                  <a:srgbClr val="00B0F0"/>
                </a:solidFill>
                <a:effectLst/>
                <a:latin typeface="Georgia" panose="02040502050405020303" pitchFamily="18" charset="0"/>
              </a:rPr>
              <a:t>Será assinalado, em azul, quando um enunciado é exclusivo ou especialmente importante no virtual.</a:t>
            </a:r>
            <a:endParaRPr lang="pt-BR" sz="18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9438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95785" y="929549"/>
            <a:ext cx="8352430" cy="578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Orientação à Queixa Escolar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Abordagem </a:t>
            </a:r>
            <a:r>
              <a:rPr lang="pt-BR" sz="18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breve </a:t>
            </a:r>
            <a:r>
              <a:rPr lang="pt-BR" sz="18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(3 a 4 meses) e </a:t>
            </a:r>
            <a:r>
              <a:rPr lang="pt-BR" sz="18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focal </a:t>
            </a:r>
            <a:r>
              <a:rPr lang="pt-BR" sz="18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(com foco na queixa escolar), com objetivo de </a:t>
            </a:r>
            <a:r>
              <a:rPr lang="pt-BR" sz="18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conquistar a movimentação e o desenvolvimento da rede</a:t>
            </a:r>
            <a:r>
              <a:rPr lang="pt-BR" sz="18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(SOUZA, 2013), </a:t>
            </a:r>
            <a:r>
              <a:rPr lang="pt-BR" sz="1800" b="0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na direção da superação da queixa e com autonomia.</a:t>
            </a:r>
            <a:br>
              <a:rPr lang="pt-BR" sz="18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18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Compreende a origem dos sofrimentos ligados ao percurso escolar no </a:t>
            </a:r>
            <a:r>
              <a:rPr lang="pt-BR" sz="18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processo de escolarização.</a:t>
            </a:r>
            <a:br>
              <a:rPr lang="pt-BR" sz="1800" dirty="0">
                <a:solidFill>
                  <a:schemeClr val="bg1">
                    <a:lumMod val="10000"/>
                  </a:schemeClr>
                </a:solidFill>
                <a:latin typeface="Georgia" panose="02040502050405020303" pitchFamily="18" charset="0"/>
              </a:rPr>
            </a:br>
            <a:endParaRPr lang="pt-BR" sz="18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Abordagem crítica aos processos </a:t>
            </a:r>
            <a:r>
              <a:rPr lang="pt-BR" sz="1800" b="1" i="0" u="none" strike="noStrike" dirty="0" err="1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medicalizantes</a:t>
            </a:r>
            <a:r>
              <a:rPr lang="pt-BR" sz="18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que compreendem dificuldades educacionais como questões médicas.</a:t>
            </a:r>
            <a:br>
              <a:rPr lang="pt-BR" sz="18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18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Queixas escolares se constituem como um dos </a:t>
            </a:r>
            <a:r>
              <a:rPr lang="pt-BR" sz="18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principais motivos para encaminhamentos</a:t>
            </a:r>
            <a:r>
              <a:rPr lang="pt-BR" sz="18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de crianças e adolescentes a clínicas de psicologia.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Portal da Orientação à Queixa Escolar: </a:t>
            </a:r>
            <a:r>
              <a:rPr lang="pt-BR" sz="1800" b="0" i="0" u="none" strike="noStrike" dirty="0">
                <a:solidFill>
                  <a:srgbClr val="424242"/>
                </a:solidFill>
                <a:effectLst/>
                <a:latin typeface="Georgia" panose="02040502050405020303" pitchFamily="18" charset="0"/>
                <a:hlinkClick r:id="rId4"/>
              </a:rPr>
              <a:t>https://orientacaoaqueixaescolar.ip.usp.br/</a:t>
            </a:r>
            <a:endParaRPr lang="pt-BR" sz="18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754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41194" y="929550"/>
            <a:ext cx="8420669" cy="571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Meu percurso durante a pandemia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>
              <a:solidFill>
                <a:schemeClr val="bg1">
                  <a:lumMod val="1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7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Perda de referenciais</a:t>
            </a:r>
            <a:r>
              <a:rPr lang="pt-BR" sz="17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de atendimento (antes presencial), </a:t>
            </a:r>
            <a:r>
              <a:rPr lang="pt-BR" sz="17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aumento brusco de demanda</a:t>
            </a:r>
            <a:r>
              <a:rPr lang="pt-BR" sz="17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por atendimentos clínicos e urgência da compreensão sobre os objetivos do trabalho e construção de novos recursos.</a:t>
            </a:r>
            <a:br>
              <a:rPr lang="pt-BR" sz="17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17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7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Não foram encontrados estudos</a:t>
            </a:r>
            <a:r>
              <a:rPr lang="pt-BR" sz="17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ou documentos técnicos sobre intervenções psicológicas online com crianças e adolescentes em conformidade com nossos princípios. A </a:t>
            </a:r>
            <a:r>
              <a:rPr lang="pt-BR" sz="17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legislação é muito recente</a:t>
            </a:r>
            <a:r>
              <a:rPr lang="pt-BR" sz="17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(CFP, 2018).</a:t>
            </a:r>
            <a:br>
              <a:rPr lang="pt-BR" sz="1700" dirty="0">
                <a:solidFill>
                  <a:schemeClr val="bg1">
                    <a:lumMod val="10000"/>
                  </a:schemeClr>
                </a:solidFill>
                <a:latin typeface="Georgia" panose="02040502050405020303" pitchFamily="18" charset="0"/>
              </a:rPr>
            </a:br>
            <a:endParaRPr lang="pt-BR" sz="17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7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 estrutura escolar na qual tais queixas têm origem e se sustentam foi </a:t>
            </a:r>
            <a:r>
              <a:rPr lang="pt-BR" sz="17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transposta </a:t>
            </a:r>
            <a:r>
              <a:rPr lang="pt-BR" sz="17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para a modalidade online, de modo que os princípios, os objetivos </a:t>
            </a:r>
            <a:r>
              <a:rPr lang="pt-BR" sz="1700" b="0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e métodos básicos do trabalho continuaram os mesmos. Faltou adaptação ao virtual.</a:t>
            </a:r>
            <a:endParaRPr lang="pt-BR" sz="17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7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7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É preciso pensar em </a:t>
            </a:r>
            <a:r>
              <a:rPr lang="pt-BR" sz="17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práticas novas</a:t>
            </a:r>
            <a:r>
              <a:rPr lang="pt-BR" sz="17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que contemplem os nossos objetivos, considerando as novas limitações existentes na sociedade atual, e não simplesmente transpor as mesmas intervenções que conhecemos no ambiente presencial.</a:t>
            </a:r>
            <a:endParaRPr lang="pt-BR" sz="17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8020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69600" y="1025084"/>
            <a:ext cx="80938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Objetivos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>
              <a:solidFill>
                <a:schemeClr val="bg1">
                  <a:lumMod val="1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Conquistar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uma movimentação na rede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na direção do desenvolvimento de todos os participantes e da superação da queixa escolar (SOUZA, 2013).</a:t>
            </a:r>
            <a:br>
              <a:rPr lang="pt-BR" sz="20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  <a:sym typeface="Georgia"/>
              </a:rPr>
            </a:br>
            <a:endParaRPr lang="pt-BR" sz="20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Acolhimento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parceria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construção e fortalecimento de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vínculos.</a:t>
            </a:r>
            <a:br>
              <a:rPr lang="pt-BR" sz="2000" dirty="0">
                <a:solidFill>
                  <a:schemeClr val="tx1"/>
                </a:solidFill>
                <a:latin typeface="Georgia" panose="02040502050405020303" pitchFamily="18" charset="0"/>
                <a:sym typeface="Georgia"/>
              </a:rPr>
            </a:br>
            <a:endParaRPr lang="pt-BR" sz="2000" dirty="0">
              <a:solidFill>
                <a:schemeClr val="tx1"/>
              </a:solidFill>
              <a:latin typeface="Georgia" panose="02040502050405020303" pitchFamily="18" charset="0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Trabalho é realizado em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grande proximidade à família / solicitantes – </a:t>
            </a:r>
            <a:r>
              <a:rPr lang="pt-BR" sz="1800" b="0" i="0" u="none" strike="noStrike" dirty="0">
                <a:solidFill>
                  <a:srgbClr val="00B0F0"/>
                </a:solidFill>
                <a:effectLst/>
                <a:latin typeface="Georgia" panose="02040502050405020303" pitchFamily="18" charset="0"/>
              </a:rPr>
              <a:t>especialmente no virtual, em que é comum familiares por perto.</a:t>
            </a:r>
            <a:br>
              <a:rPr lang="pt-BR" sz="2000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  <a:sym typeface="Georgia"/>
              </a:rPr>
            </a:br>
            <a:endParaRPr lang="pt-BR" sz="2000" i="0" u="sng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Compreensão aprofundada da queixa e construção de estratégias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para que atendido(a), família ou solicitantes e a rede possam lidar melhor com ela.</a:t>
            </a:r>
            <a:endParaRPr lang="pt-BR" sz="20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8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81228" y="1130102"/>
            <a:ext cx="8270544" cy="553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Triagens e/ou entrevistas iniciais com a família / solicitantes.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Escuta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acolhimento e orientações.</a:t>
            </a: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1" i="0" u="none" strike="noStrike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Desindividualização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da queixa (compreensão sobre fatores sociais e coletivos que produzem queixas semelhantes).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Facilidade de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comunicação 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(assíncrona ou sem deslocamento).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Identificação das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potências, gostos, rotina, aspectos sensíveis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(sono, alimentação, hábitos escolares) do(a) atendido(a).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Identificação de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aspectos técnicos e viabilidade 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do trabalho online: equipamentos disponíveis, horários, habilidade e familiaridade do(a) atendido(a) quanto ao uso de recursos virtuais.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Estabelecimento dos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objetivos 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 realização de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contrato 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ou proposta de atendimento.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15142" y="1030568"/>
            <a:ext cx="8313716" cy="5370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Primeiros contatos com a criança/adolescente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Construção de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bom vínculo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(grande objetivo específico</a:t>
            </a:r>
            <a:r>
              <a:rPr lang="pt-BR" sz="1800" b="0" i="0" u="none" strike="noStrike" dirty="0">
                <a:solidFill>
                  <a:srgbClr val="59595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pt-BR" sz="1800" b="0" i="0" u="none" strike="noStrike" dirty="0">
                <a:solidFill>
                  <a:srgbClr val="00B0F0"/>
                </a:solidFill>
                <a:effectLst/>
                <a:latin typeface="Georgia" panose="02040502050405020303" pitchFamily="18" charset="0"/>
              </a:rPr>
              <a:t>presencial mas especialmente online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!)</a:t>
            </a:r>
            <a:br>
              <a:rPr lang="pt-BR" sz="18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18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Olhar para o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centro da câmera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favorece uma sensação de presença – </a:t>
            </a:r>
            <a:r>
              <a:rPr lang="pt-BR" sz="1800" b="0" i="0" u="none" strike="noStrike" dirty="0">
                <a:solidFill>
                  <a:srgbClr val="00B0F0"/>
                </a:solidFill>
                <a:effectLst/>
                <a:latin typeface="Georgia" panose="02040502050405020303" pitchFamily="18" charset="0"/>
              </a:rPr>
              <a:t>online.</a:t>
            </a:r>
            <a:br>
              <a:rPr lang="pt-BR" sz="18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1800" b="1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Podem ser realizados junto com a família em um primeiro momento, é possível ver as diferentes dinâmicas presentes e obter ajuda quando necessário – </a:t>
            </a:r>
            <a:r>
              <a:rPr lang="pt-BR" sz="1800" b="0" i="0" u="none" strike="noStrike" dirty="0">
                <a:solidFill>
                  <a:srgbClr val="00B0F0"/>
                </a:solidFill>
                <a:effectLst/>
                <a:latin typeface="Georgia" panose="02040502050405020303" pitchFamily="18" charset="0"/>
              </a:rPr>
              <a:t>no presencial não costuma ser junto, mas online por vezes isto se impõe.</a:t>
            </a:r>
            <a:br>
              <a:rPr lang="pt-BR" sz="1800" b="1" dirty="0">
                <a:solidFill>
                  <a:schemeClr val="bg1">
                    <a:lumMod val="10000"/>
                  </a:schemeClr>
                </a:solidFill>
                <a:latin typeface="Georgia" panose="02040502050405020303" pitchFamily="18" charset="0"/>
              </a:rPr>
            </a:br>
            <a:endParaRPr lang="pt-BR" sz="18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“Por que estamos aqui juntos hoje?”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a queixa não é segredo para ninguém</a:t>
            </a:r>
            <a:r>
              <a:rPr lang="pt-BR" sz="1800" dirty="0">
                <a:solidFill>
                  <a:srgbClr val="595959"/>
                </a:solidFill>
                <a:latin typeface="Georgia" panose="02040502050405020303" pitchFamily="18" charset="0"/>
              </a:rPr>
              <a:t>.</a:t>
            </a:r>
            <a:endParaRPr lang="pt-BR" sz="1800" b="0" i="0" u="none" strike="noStrike" dirty="0">
              <a:solidFill>
                <a:srgbClr val="595959"/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Contrato 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com o(a) atendido(a) (propõe-se uma </a:t>
            </a:r>
            <a:r>
              <a:rPr lang="pt-BR" sz="18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troca</a:t>
            </a:r>
            <a:r>
              <a:rPr lang="pt-BR" sz="18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faremos atividades prazerosas e outras “nem tanto assim”).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9142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2224</Words>
  <Application>Microsoft Office PowerPoint</Application>
  <PresentationFormat>Apresentação na tela (4:3)</PresentationFormat>
  <Paragraphs>146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Georgia</vt:lpstr>
      <vt:lpstr>Lato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Julio</dc:creator>
  <cp:lastModifiedBy>Julio Cesar</cp:lastModifiedBy>
  <cp:revision>6</cp:revision>
  <dcterms:modified xsi:type="dcterms:W3CDTF">2024-08-26T01:46:19Z</dcterms:modified>
</cp:coreProperties>
</file>