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07">
          <p15:clr>
            <a:srgbClr val="A4A3A4"/>
          </p15:clr>
        </p15:guide>
        <p15:guide id="2" pos="454">
          <p15:clr>
            <a:srgbClr val="A4A3A4"/>
          </p15:clr>
        </p15:guide>
        <p15:guide id="3" pos="521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907" orient="horz"/>
        <p:guide pos="454"/>
        <p:guide pos="521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18d9e29f4_0_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18d9e29f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18d9e29f4_0_20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18d9e29f4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71eb2169f3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1eb2169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718d9e29f4_0_20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18d9e29f4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718d9e29f4_0_2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18d9e29f4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718d9e29f4_0_2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718d9e29f4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7380565cd6_0_36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380565cd6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380565cd6_0_30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380565cd6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718d9e29f4_0_2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718d9e29f4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718d9e29f4_0_22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718d9e29f4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718d9e29f4_0_23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718d9e29f4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718d9e29f4_0_16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18d9e29f4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718d9e29f4_0_2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718d9e29f4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718d9e29f4_0_24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718d9e29f4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718d9e29f4_0_2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718d9e29f4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718d9e29f4_0_24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718d9e29f4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718d9e29f4_0_25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718d9e29f4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718d9e29f4_0_25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718d9e29f4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718d9e29f4_0_26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718d9e29f4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718d9e29f4_0_26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718d9e29f4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718d9e29f4_0_27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718d9e29f4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71eb2169f3_0_4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71eb2169f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18d9e29f4_0_16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18d9e29f4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718d9e29f4_0_28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718d9e29f4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718d9e29f4_0_28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718d9e29f4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718d9e29f4_0_28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718d9e29f4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718d9e29f4_0_29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718d9e29f4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718d9e29f4_0_29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718d9e29f4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718d9e29f4_0_30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718d9e29f4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718d9e29f4_0_30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718d9e29f4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718d9e29f4_0_30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718d9e29f4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718d9e29f4_0_3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718d9e29f4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718d9e29f4_0_3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718d9e29f4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18d9e29f4_0_17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18d9e29f4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718d9e29f4_0_3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718d9e29f4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718d9e29f4_0_3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718d9e29f4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718d9e29f4_0_32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718d9e29f4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718d9e29f4_0_33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718d9e29f4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718d9e29f4_0_3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718d9e29f4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718d9e29f4_0_34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718d9e29f4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71ea29f93e_0_4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71ea29f93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71ea29f93e_0_5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71ea29f93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71ea29f93e_0_5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71ea29f93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71ea29f93e_0_6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71ea29f93e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718d9e29f4_0_17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18d9e29f4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g7380565cd6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7380565c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71ea29f93e_0_6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71ea29f93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71ea29f93e_0_7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71ea29f93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71eb2169f3_0_5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71eb2169f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71ea29f93e_0_7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71ea29f93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g71ea29f93e_0_8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71ea29f93e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18d9e29f4_0_18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18d9e29f4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18d9e29f4_0_18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18d9e29f4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18d9e29f4_0_19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18d9e29f4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18d9e29f4_0_19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18d9e29f4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hyperlink" Target="http://primeirainfancia.org.br/wp-content/uploads/2017/08/0344c7_4fe2ba1cd6854b649d45d71a6517f80d.pdf" TargetMode="External"/><Relationship Id="rId5" Type="http://schemas.openxmlformats.org/officeDocument/2006/relationships/hyperlink" Target="https://www12.senado.leg.br/institucional/omv/entenda-a-violencia/pdfs/rede-de-enfrentamento-a-violencia-contra-as-mulhere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hyperlink" Target="http://www.ssp.sp.gov.br/servicos/denuncias/default.aspx"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3.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3.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3.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3.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3.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3.pn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 Id="rId3" Type="http://schemas.openxmlformats.org/officeDocument/2006/relationships/image" Target="../media/image3.png"/><Relationship Id="rId4" Type="http://schemas.openxmlformats.org/officeDocument/2006/relationships/hyperlink" Target="https://www.direitosdacrianca.gov.br/migrados/pesquisa-do-conanda-revela-as-condicoes-de-vida-de-criancas-e-adolescentes-em-situacao-de-rua"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 Id="rId3" Type="http://schemas.openxmlformats.org/officeDocument/2006/relationships/image" Target="../media/image3.png"/><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 Id="rId3" Type="http://schemas.openxmlformats.org/officeDocument/2006/relationships/image" Target="../media/image3.png"/><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 Id="rId3" Type="http://schemas.openxmlformats.org/officeDocument/2006/relationships/image" Target="../media/image3.png"/><Relationship Id="rId4" Type="http://schemas.openxmlformats.org/officeDocument/2006/relationships/hyperlink" Target="https://www.direitosdacrianca.gov.br/migrados/pesquisa-do-conanda-revela-as-condicoes-de-vida-de-criancas-e-adolescentes-em-situacao-de-rua" TargetMode="External"/><Relationship Id="rId5" Type="http://schemas.openxmlformats.org/officeDocument/2006/relationships/hyperlink" Target="https://www.mdh.gov.br/todas-as-noticias/2019/abril/GUIADEORIENTACOESSOBREOPROCESSODEESCOLHADOSMEMBROSDOCONSELHOTUTELAREMDATAUNIFICADAEMTODOTERRITORIONACIONAL2.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5.xml"/><Relationship Id="rId3" Type="http://schemas.openxmlformats.org/officeDocument/2006/relationships/image" Target="../media/image3.png"/><Relationship Id="rId4" Type="http://schemas.openxmlformats.org/officeDocument/2006/relationships/hyperlink" Target="https://www.conjur.com.br/dl/barroso-suspende-decreto-bolsonaro.pdf" TargetMode="External"/><Relationship Id="rId5" Type="http://schemas.openxmlformats.org/officeDocument/2006/relationships/hyperlink" Target="https://portal.stf.jus.br/processos/detalhe.asp?incidente=5774611" TargetMode="External"/><Relationship Id="rId6" Type="http://schemas.openxmlformats.org/officeDocument/2006/relationships/hyperlink" Target="https://doi.org/10.1590/S0103-863X200300030000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4075" y="31100"/>
            <a:ext cx="9055862" cy="1401600"/>
          </a:xfrm>
          <a:prstGeom prst="rect">
            <a:avLst/>
          </a:prstGeom>
          <a:noFill/>
          <a:ln>
            <a:noFill/>
          </a:ln>
        </p:spPr>
      </p:pic>
      <p:pic>
        <p:nvPicPr>
          <p:cNvPr id="55" name="Google Shape;55;p13"/>
          <p:cNvPicPr preferRelativeResize="0"/>
          <p:nvPr/>
        </p:nvPicPr>
        <p:blipFill>
          <a:blip r:embed="rId4">
            <a:alphaModFix/>
          </a:blip>
          <a:stretch>
            <a:fillRect/>
          </a:stretch>
        </p:blipFill>
        <p:spPr>
          <a:xfrm rot="10800000">
            <a:off x="776700" y="3716500"/>
            <a:ext cx="7590600" cy="100950"/>
          </a:xfrm>
          <a:prstGeom prst="rect">
            <a:avLst/>
          </a:prstGeom>
          <a:noFill/>
          <a:ln>
            <a:noFill/>
          </a:ln>
        </p:spPr>
      </p:pic>
      <p:sp>
        <p:nvSpPr>
          <p:cNvPr id="56" name="Google Shape;56;p13"/>
          <p:cNvSpPr txBox="1"/>
          <p:nvPr/>
        </p:nvSpPr>
        <p:spPr>
          <a:xfrm>
            <a:off x="720000" y="1440000"/>
            <a:ext cx="7740900" cy="22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pt-BR" sz="3400">
                <a:solidFill>
                  <a:schemeClr val="dk1"/>
                </a:solidFill>
                <a:latin typeface="Georgia"/>
                <a:ea typeface="Georgia"/>
                <a:cs typeface="Georgia"/>
                <a:sym typeface="Georgia"/>
              </a:rPr>
              <a:t>Violência Intrafamiliar/ Doméstica e Orientação à Queixa Escolar: caminhos de atuação do psicólogo</a:t>
            </a:r>
            <a:endParaRPr b="1" sz="3400">
              <a:solidFill>
                <a:schemeClr val="dk1"/>
              </a:solidFill>
              <a:latin typeface="Georgia"/>
              <a:ea typeface="Georgia"/>
              <a:cs typeface="Georgia"/>
              <a:sym typeface="Georgia"/>
            </a:endParaRPr>
          </a:p>
        </p:txBody>
      </p:sp>
      <p:sp>
        <p:nvSpPr>
          <p:cNvPr id="57" name="Google Shape;57;p13"/>
          <p:cNvSpPr txBox="1"/>
          <p:nvPr/>
        </p:nvSpPr>
        <p:spPr>
          <a:xfrm>
            <a:off x="720000" y="4225900"/>
            <a:ext cx="56928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000">
              <a:latin typeface="Georgia"/>
              <a:ea typeface="Georgia"/>
              <a:cs typeface="Georgia"/>
              <a:sym typeface="Georgia"/>
            </a:endParaRPr>
          </a:p>
          <a:p>
            <a:pPr indent="0" lvl="0" marL="0" rtl="0" algn="l">
              <a:spcBef>
                <a:spcPts val="0"/>
              </a:spcBef>
              <a:spcAft>
                <a:spcPts val="0"/>
              </a:spcAft>
              <a:buNone/>
            </a:pPr>
            <a:r>
              <a:rPr b="1" lang="pt-BR" sz="1800">
                <a:latin typeface="Georgia"/>
                <a:ea typeface="Georgia"/>
                <a:cs typeface="Georgia"/>
                <a:sym typeface="Georgia"/>
              </a:rPr>
              <a:t>Alecxandra Mari Ito</a:t>
            </a:r>
            <a:endParaRPr b="1" sz="1800">
              <a:latin typeface="Georgia"/>
              <a:ea typeface="Georgia"/>
              <a:cs typeface="Georgia"/>
              <a:sym typeface="Georgia"/>
            </a:endParaRPr>
          </a:p>
          <a:p>
            <a:pPr indent="0" lvl="1" marL="0" rtl="0" algn="l">
              <a:spcBef>
                <a:spcPts val="0"/>
              </a:spcBef>
              <a:spcAft>
                <a:spcPts val="0"/>
              </a:spcAft>
              <a:buNone/>
            </a:pPr>
            <a:r>
              <a:rPr b="1" lang="pt-BR" sz="1800">
                <a:latin typeface="Georgia"/>
                <a:ea typeface="Georgia"/>
                <a:cs typeface="Georgia"/>
                <a:sym typeface="Georgia"/>
              </a:rPr>
              <a:t>Psicóloga Especialista em Saúde Coletiva</a:t>
            </a:r>
            <a:endParaRPr b="1" sz="1800">
              <a:latin typeface="Georgia"/>
              <a:ea typeface="Georgia"/>
              <a:cs typeface="Georgia"/>
              <a:sym typeface="Georgia"/>
            </a:endParaRPr>
          </a:p>
          <a:p>
            <a:pPr indent="0" lvl="1" marL="0" rtl="0" algn="l">
              <a:spcBef>
                <a:spcPts val="0"/>
              </a:spcBef>
              <a:spcAft>
                <a:spcPts val="0"/>
              </a:spcAft>
              <a:buNone/>
            </a:pPr>
            <a:r>
              <a:rPr b="1" lang="pt-BR" sz="1800">
                <a:latin typeface="Georgia"/>
                <a:ea typeface="Georgia"/>
                <a:cs typeface="Georgia"/>
                <a:sym typeface="Georgia"/>
              </a:rPr>
              <a:t>2020</a:t>
            </a:r>
            <a:endParaRPr b="1" sz="1800">
              <a:latin typeface="Georgia"/>
              <a:ea typeface="Georgia"/>
              <a:cs typeface="Georgia"/>
              <a:sym typeface="Georgia"/>
            </a:endParaRPr>
          </a:p>
        </p:txBody>
      </p:sp>
      <p:pic>
        <p:nvPicPr>
          <p:cNvPr id="58" name="Google Shape;58;p13"/>
          <p:cNvPicPr preferRelativeResize="0"/>
          <p:nvPr/>
        </p:nvPicPr>
        <p:blipFill>
          <a:blip r:embed="rId5">
            <a:alphaModFix/>
          </a:blip>
          <a:stretch>
            <a:fillRect/>
          </a:stretch>
        </p:blipFill>
        <p:spPr>
          <a:xfrm>
            <a:off x="6164350" y="5665892"/>
            <a:ext cx="675084" cy="337542"/>
          </a:xfrm>
          <a:prstGeom prst="rect">
            <a:avLst/>
          </a:prstGeom>
          <a:noFill/>
          <a:ln>
            <a:noFill/>
          </a:ln>
        </p:spPr>
      </p:pic>
      <p:pic>
        <p:nvPicPr>
          <p:cNvPr id="59" name="Google Shape;59;p13"/>
          <p:cNvPicPr preferRelativeResize="0"/>
          <p:nvPr/>
        </p:nvPicPr>
        <p:blipFill>
          <a:blip r:embed="rId6">
            <a:alphaModFix/>
          </a:blip>
          <a:stretch>
            <a:fillRect/>
          </a:stretch>
        </p:blipFill>
        <p:spPr>
          <a:xfrm>
            <a:off x="7013025" y="5655167"/>
            <a:ext cx="1023342" cy="3589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Google Shape;112;p22"/>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13" name="Google Shape;113;p22"/>
          <p:cNvSpPr txBox="1"/>
          <p:nvPr/>
        </p:nvSpPr>
        <p:spPr>
          <a:xfrm>
            <a:off x="720000" y="1440000"/>
            <a:ext cx="7560000" cy="5309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pt-BR" sz="2400">
                <a:latin typeface="Georgia"/>
                <a:ea typeface="Georgia"/>
                <a:cs typeface="Georgia"/>
                <a:sym typeface="Georgia"/>
              </a:rPr>
              <a:t>Indicadores de violência Intrafamiliar na conduta da criança ou adolescente</a:t>
            </a:r>
            <a:endParaRPr sz="2400">
              <a:latin typeface="Georgia"/>
              <a:ea typeface="Georgia"/>
              <a:cs typeface="Georgia"/>
              <a:sym typeface="Georgia"/>
            </a:endParaRPr>
          </a:p>
          <a:p>
            <a:pPr indent="0" lvl="0" marL="0" rtl="0" algn="just">
              <a:lnSpc>
                <a:spcPct val="115000"/>
              </a:lnSpc>
              <a:spcBef>
                <a:spcPts val="0"/>
              </a:spcBef>
              <a:spcAft>
                <a:spcPts val="0"/>
              </a:spcAft>
              <a:buNone/>
            </a:pPr>
            <a:r>
              <a:t/>
            </a:r>
            <a:endParaRPr sz="1000">
              <a:latin typeface="Georgia"/>
              <a:ea typeface="Georgia"/>
              <a:cs typeface="Georgia"/>
              <a:sym typeface="Georgia"/>
            </a:endParaRPr>
          </a:p>
          <a:p>
            <a:pPr indent="-355600" lvl="0" marL="3429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Contusões, queimaduras ou fraturas inexplicadas;</a:t>
            </a:r>
            <a:endParaRPr sz="2000">
              <a:latin typeface="Georgia"/>
              <a:ea typeface="Georgia"/>
              <a:cs typeface="Georgia"/>
              <a:sym typeface="Georgia"/>
            </a:endParaRPr>
          </a:p>
          <a:p>
            <a:pPr indent="-355600" lvl="0" marL="3429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Desconfiança contínua de qualquer contato físico, permanecendo sempre alerta e em defesa;</a:t>
            </a:r>
            <a:endParaRPr sz="2000">
              <a:latin typeface="Georgia"/>
              <a:ea typeface="Georgia"/>
              <a:cs typeface="Georgia"/>
              <a:sym typeface="Georgia"/>
            </a:endParaRPr>
          </a:p>
          <a:p>
            <a:pPr indent="-355600" lvl="0" marL="3429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Comportamento agressivo ou excessivamente tímido com dificuldades nos relacionamentos;</a:t>
            </a:r>
            <a:endParaRPr sz="2000">
              <a:latin typeface="Georgia"/>
              <a:ea typeface="Georgia"/>
              <a:cs typeface="Georgia"/>
              <a:sym typeface="Georgia"/>
            </a:endParaRPr>
          </a:p>
          <a:p>
            <a:pPr indent="-355600" lvl="0" marL="3429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Mudanças extremas, súbitas e inexplicadas no apetite, humor e desempenho escolar</a:t>
            </a:r>
            <a:endParaRPr sz="2000">
              <a:solidFill>
                <a:srgbClr val="3F3F3F"/>
              </a:solidFill>
              <a:latin typeface="Georgia"/>
              <a:ea typeface="Georgia"/>
              <a:cs typeface="Georgia"/>
              <a:sym typeface="Georgia"/>
            </a:endParaRPr>
          </a:p>
          <a:p>
            <a:pPr indent="0" lvl="0" marL="0" rtl="0" algn="r">
              <a:lnSpc>
                <a:spcPct val="115000"/>
              </a:lnSpc>
              <a:spcBef>
                <a:spcPts val="0"/>
              </a:spcBef>
              <a:spcAft>
                <a:spcPts val="0"/>
              </a:spcAft>
              <a:buNone/>
            </a:pPr>
            <a:r>
              <a:t/>
            </a:r>
            <a:endParaRPr sz="1600">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Google Shape;118;p23"/>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19" name="Google Shape;119;p23"/>
          <p:cNvSpPr txBox="1"/>
          <p:nvPr/>
        </p:nvSpPr>
        <p:spPr>
          <a:xfrm>
            <a:off x="791300" y="3231175"/>
            <a:ext cx="5423700" cy="19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FF0000"/>
              </a:solidFill>
            </a:endParaRPr>
          </a:p>
        </p:txBody>
      </p:sp>
      <p:sp>
        <p:nvSpPr>
          <p:cNvPr id="120" name="Google Shape;120;p23"/>
          <p:cNvSpPr txBox="1"/>
          <p:nvPr/>
        </p:nvSpPr>
        <p:spPr>
          <a:xfrm>
            <a:off x="720000" y="1440000"/>
            <a:ext cx="7560000" cy="385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pt-BR" sz="2000">
                <a:solidFill>
                  <a:schemeClr val="dk1"/>
                </a:solidFill>
                <a:latin typeface="Georgia"/>
                <a:ea typeface="Georgia"/>
                <a:cs typeface="Georgia"/>
                <a:sym typeface="Georgia"/>
              </a:rPr>
              <a:t>(...)</a:t>
            </a:r>
            <a:endParaRPr sz="2000">
              <a:solidFill>
                <a:schemeClr val="dk1"/>
              </a:solidFill>
              <a:latin typeface="Georgia"/>
              <a:ea typeface="Georgia"/>
              <a:cs typeface="Georgia"/>
              <a:sym typeface="Georgia"/>
            </a:endParaRPr>
          </a:p>
          <a:p>
            <a:pPr indent="-355600" lvl="0" marL="342900" rtl="0" algn="just">
              <a:lnSpc>
                <a:spcPct val="115000"/>
              </a:lnSpc>
              <a:spcBef>
                <a:spcPts val="0"/>
              </a:spcBef>
              <a:spcAft>
                <a:spcPts val="0"/>
              </a:spcAft>
              <a:buClr>
                <a:schemeClr val="accent1"/>
              </a:buClr>
              <a:buSzPts val="2000"/>
              <a:buFont typeface="Georgia"/>
              <a:buChar char="●"/>
            </a:pPr>
            <a:r>
              <a:rPr lang="pt-BR" sz="2000">
                <a:solidFill>
                  <a:schemeClr val="dk1"/>
                </a:solidFill>
                <a:latin typeface="Georgia"/>
                <a:ea typeface="Georgia"/>
                <a:cs typeface="Georgia"/>
                <a:sym typeface="Georgia"/>
              </a:rPr>
              <a:t>Regressão a comportamentos infantis, como chorar excessivamente, chupar dedos etc. </a:t>
            </a:r>
            <a:endParaRPr sz="2000">
              <a:solidFill>
                <a:schemeClr val="dk1"/>
              </a:solidFill>
              <a:latin typeface="Georgia"/>
              <a:ea typeface="Georgia"/>
              <a:cs typeface="Georgia"/>
              <a:sym typeface="Georgia"/>
            </a:endParaRPr>
          </a:p>
          <a:p>
            <a:pPr indent="-355600" lvl="0" marL="342900" rtl="0" algn="just">
              <a:lnSpc>
                <a:spcPct val="115000"/>
              </a:lnSpc>
              <a:spcBef>
                <a:spcPts val="0"/>
              </a:spcBef>
              <a:spcAft>
                <a:spcPts val="0"/>
              </a:spcAft>
              <a:buClr>
                <a:schemeClr val="accent1"/>
              </a:buClr>
              <a:buSzPts val="2000"/>
              <a:buFont typeface="Georgia"/>
              <a:buChar char="●"/>
            </a:pPr>
            <a:r>
              <a:rPr lang="pt-BR" sz="2000">
                <a:solidFill>
                  <a:schemeClr val="dk1"/>
                </a:solidFill>
                <a:latin typeface="Georgia"/>
                <a:ea typeface="Georgia"/>
                <a:cs typeface="Georgia"/>
                <a:sym typeface="Georgia"/>
              </a:rPr>
              <a:t>Comportamento agressivo, pesadelos, gritos ou agitação noturna</a:t>
            </a:r>
            <a:endParaRPr sz="2000">
              <a:solidFill>
                <a:schemeClr val="dk1"/>
              </a:solidFill>
              <a:latin typeface="Georgia"/>
              <a:ea typeface="Georgia"/>
              <a:cs typeface="Georgia"/>
              <a:sym typeface="Georgia"/>
            </a:endParaRPr>
          </a:p>
          <a:p>
            <a:pPr indent="-355600" lvl="0" marL="342900" rtl="0" algn="just">
              <a:lnSpc>
                <a:spcPct val="115000"/>
              </a:lnSpc>
              <a:spcBef>
                <a:spcPts val="0"/>
              </a:spcBef>
              <a:spcAft>
                <a:spcPts val="0"/>
              </a:spcAft>
              <a:buClr>
                <a:schemeClr val="accent1"/>
              </a:buClr>
              <a:buSzPts val="2000"/>
              <a:buFont typeface="Georgia"/>
              <a:buChar char="●"/>
            </a:pPr>
            <a:r>
              <a:rPr lang="pt-BR" sz="2000">
                <a:solidFill>
                  <a:schemeClr val="dk1"/>
                </a:solidFill>
                <a:latin typeface="Georgia"/>
                <a:ea typeface="Georgia"/>
                <a:cs typeface="Georgia"/>
                <a:sym typeface="Georgia"/>
              </a:rPr>
              <a:t>Apreensão em relação ao choro de outras crianças;</a:t>
            </a:r>
            <a:endParaRPr sz="2000">
              <a:solidFill>
                <a:schemeClr val="dk1"/>
              </a:solidFill>
              <a:latin typeface="Georgia"/>
              <a:ea typeface="Georgia"/>
              <a:cs typeface="Georgia"/>
              <a:sym typeface="Georgia"/>
            </a:endParaRPr>
          </a:p>
          <a:p>
            <a:pPr indent="-355600" lvl="0" marL="342900" rtl="0" algn="just">
              <a:lnSpc>
                <a:spcPct val="115000"/>
              </a:lnSpc>
              <a:spcBef>
                <a:spcPts val="0"/>
              </a:spcBef>
              <a:spcAft>
                <a:spcPts val="0"/>
              </a:spcAft>
              <a:buClr>
                <a:schemeClr val="accent1"/>
              </a:buClr>
              <a:buSzPts val="2000"/>
              <a:buFont typeface="Georgia"/>
              <a:buChar char="●"/>
            </a:pPr>
            <a:r>
              <a:rPr lang="pt-BR" sz="2000">
                <a:solidFill>
                  <a:schemeClr val="dk1"/>
                </a:solidFill>
                <a:latin typeface="Georgia"/>
                <a:ea typeface="Georgia"/>
                <a:cs typeface="Georgia"/>
                <a:sym typeface="Georgia"/>
              </a:rPr>
              <a:t>Preferência pela escola em relação à sua casa;</a:t>
            </a:r>
            <a:endParaRPr sz="2000">
              <a:solidFill>
                <a:schemeClr val="dk1"/>
              </a:solidFill>
              <a:latin typeface="Georgia"/>
              <a:ea typeface="Georgia"/>
              <a:cs typeface="Georgia"/>
              <a:sym typeface="Georgia"/>
            </a:endParaRPr>
          </a:p>
          <a:p>
            <a:pPr indent="-355600" lvl="0" marL="342900" rtl="0" algn="just">
              <a:lnSpc>
                <a:spcPct val="115000"/>
              </a:lnSpc>
              <a:spcBef>
                <a:spcPts val="0"/>
              </a:spcBef>
              <a:spcAft>
                <a:spcPts val="0"/>
              </a:spcAft>
              <a:buClr>
                <a:schemeClr val="accent1"/>
              </a:buClr>
              <a:buSzPts val="2000"/>
              <a:buFont typeface="Georgia"/>
              <a:buChar char="●"/>
            </a:pPr>
            <a:r>
              <a:rPr lang="pt-BR" sz="2000">
                <a:solidFill>
                  <a:schemeClr val="dk1"/>
                </a:solidFill>
                <a:latin typeface="Georgia"/>
                <a:ea typeface="Georgia"/>
                <a:cs typeface="Georgia"/>
                <a:sym typeface="Georgia"/>
              </a:rPr>
              <a:t>Fuga de casa.</a:t>
            </a:r>
            <a:endParaRPr sz="2000">
              <a:solidFill>
                <a:schemeClr val="dk1"/>
              </a:solidFill>
              <a:latin typeface="Georgia"/>
              <a:ea typeface="Georgia"/>
              <a:cs typeface="Georgia"/>
              <a:sym typeface="Georgia"/>
            </a:endParaRPr>
          </a:p>
          <a:p>
            <a:pPr indent="0" lvl="0" marL="0" rtl="0" algn="r">
              <a:lnSpc>
                <a:spcPct val="115000"/>
              </a:lnSpc>
              <a:spcBef>
                <a:spcPts val="0"/>
              </a:spcBef>
              <a:spcAft>
                <a:spcPts val="0"/>
              </a:spcAft>
              <a:buNone/>
            </a:pPr>
            <a:r>
              <a:rPr lang="pt-BR" sz="1600">
                <a:solidFill>
                  <a:schemeClr val="dk1"/>
                </a:solidFill>
                <a:latin typeface="Georgia"/>
                <a:ea typeface="Georgia"/>
                <a:cs typeface="Georgia"/>
                <a:sym typeface="Georgia"/>
              </a:rPr>
              <a:t>FERRARI, Dalka C.A. &amp; VECINA, Tereza C.C. (2002)</a:t>
            </a:r>
            <a:endParaRPr sz="1600">
              <a:solidFill>
                <a:schemeClr val="dk1"/>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id="125" name="Google Shape;125;p24"/>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26" name="Google Shape;126;p24"/>
          <p:cNvSpPr txBox="1"/>
          <p:nvPr/>
        </p:nvSpPr>
        <p:spPr>
          <a:xfrm>
            <a:off x="720000" y="1440000"/>
            <a:ext cx="7560000" cy="5244000"/>
          </a:xfrm>
          <a:prstGeom prst="rect">
            <a:avLst/>
          </a:prstGeom>
          <a:noFill/>
          <a:ln>
            <a:noFill/>
          </a:ln>
        </p:spPr>
        <p:txBody>
          <a:bodyPr anchorCtr="0" anchor="t" bIns="91425" lIns="91425" spcFirstLastPara="1" rIns="90250" wrap="square" tIns="91425">
            <a:noAutofit/>
          </a:bodyPr>
          <a:lstStyle/>
          <a:p>
            <a:pPr indent="0" lvl="0" marL="0" rtl="0" algn="just">
              <a:lnSpc>
                <a:spcPct val="115000"/>
              </a:lnSpc>
              <a:spcBef>
                <a:spcPts val="0"/>
              </a:spcBef>
              <a:spcAft>
                <a:spcPts val="0"/>
              </a:spcAft>
              <a:buNone/>
            </a:pPr>
            <a:r>
              <a:rPr lang="pt-BR" sz="2400">
                <a:latin typeface="Georgia"/>
                <a:ea typeface="Georgia"/>
                <a:cs typeface="Georgia"/>
                <a:sym typeface="Georgia"/>
              </a:rPr>
              <a:t>Indicadores de violência física na conduta dos pais ou responsáveis</a:t>
            </a:r>
            <a:endParaRPr sz="2400">
              <a:latin typeface="Georgia"/>
              <a:ea typeface="Georgia"/>
              <a:cs typeface="Georgia"/>
              <a:sym typeface="Georgia"/>
            </a:endParaRPr>
          </a:p>
          <a:p>
            <a:pPr indent="0" lvl="0" marL="0" rtl="0" algn="just">
              <a:lnSpc>
                <a:spcPct val="115000"/>
              </a:lnSpc>
              <a:spcBef>
                <a:spcPts val="0"/>
              </a:spcBef>
              <a:spcAft>
                <a:spcPts val="0"/>
              </a:spcAft>
              <a:buNone/>
            </a:pPr>
            <a:r>
              <a:t/>
            </a:r>
            <a:endParaRPr sz="1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Demonstração de pouca preocupação e interesse pelos filhos; </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Culpabilização dos filhos pelos problemas na casa e na escola;</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Exigência de perfeição e desempenho superior às possibilidades do aluno;</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Explicações contraditórias em relação aos ferimentos dos filhos (discrepância da história quanto aos fatos, cronologia, com o exame físico, com o desenvolvimento neuropsicomotor...);</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Procura por vários serviços de saúde sem se fixar em nenhum;</a:t>
            </a:r>
            <a:endParaRPr sz="2000">
              <a:latin typeface="Georgia"/>
              <a:ea typeface="Georgia"/>
              <a:cs typeface="Georgia"/>
              <a:sym typeface="Georgia"/>
            </a:endParaRPr>
          </a:p>
          <a:p>
            <a:pPr indent="0" lvl="0" marL="0" rtl="0" algn="r">
              <a:lnSpc>
                <a:spcPct val="115000"/>
              </a:lnSpc>
              <a:spcBef>
                <a:spcPts val="0"/>
              </a:spcBef>
              <a:spcAft>
                <a:spcPts val="0"/>
              </a:spcAft>
              <a:buNone/>
            </a:pPr>
            <a:r>
              <a:t/>
            </a:r>
            <a:endParaRPr sz="2400">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Google Shape;131;p25"/>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32" name="Google Shape;132;p25"/>
          <p:cNvSpPr txBox="1"/>
          <p:nvPr/>
        </p:nvSpPr>
        <p:spPr>
          <a:xfrm>
            <a:off x="720000" y="1440000"/>
            <a:ext cx="7560000" cy="3699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pt-BR" sz="2000">
                <a:latin typeface="Georgia"/>
                <a:ea typeface="Georgia"/>
                <a:cs typeface="Georgia"/>
                <a:sym typeface="Georgia"/>
              </a:rPr>
              <a:t>(...)</a:t>
            </a:r>
            <a:endParaRPr sz="2000">
              <a:latin typeface="Georgia"/>
              <a:ea typeface="Georgia"/>
              <a:cs typeface="Georgia"/>
              <a:sym typeface="Georgia"/>
            </a:endParaRPr>
          </a:p>
          <a:p>
            <a:pPr indent="0" lvl="0" marL="457200" rtl="0" algn="just">
              <a:lnSpc>
                <a:spcPct val="115000"/>
              </a:lnSpc>
              <a:spcBef>
                <a:spcPts val="0"/>
              </a:spcBef>
              <a:spcAft>
                <a:spcPts val="0"/>
              </a:spcAft>
              <a:buClr>
                <a:schemeClr val="dk1"/>
              </a:buClr>
              <a:buSzPts val="1100"/>
              <a:buFont typeface="Arial"/>
              <a:buNone/>
            </a:pPr>
            <a:r>
              <a:t/>
            </a:r>
            <a:endParaRPr sz="2000">
              <a:solidFill>
                <a:schemeClr val="dk1"/>
              </a:solidFill>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solidFill>
                  <a:schemeClr val="dk1"/>
                </a:solidFill>
                <a:latin typeface="Georgia"/>
                <a:ea typeface="Georgia"/>
                <a:cs typeface="Georgia"/>
                <a:sym typeface="Georgia"/>
              </a:rPr>
              <a:t>Retardo entre a hora e dia da ocorrência e a busca pelo atendimento à criança ou adolescente;</a:t>
            </a:r>
            <a:endParaRPr sz="2000">
              <a:solidFill>
                <a:schemeClr val="dk1"/>
              </a:solidFill>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solidFill>
                  <a:schemeClr val="dk1"/>
                </a:solidFill>
                <a:latin typeface="Georgia"/>
                <a:ea typeface="Georgia"/>
                <a:cs typeface="Georgia"/>
                <a:sym typeface="Georgia"/>
              </a:rPr>
              <a:t>Acidentes ocorrerem em horário impróprio ou serem recidivantes;</a:t>
            </a:r>
            <a:endParaRPr sz="2000">
              <a:solidFill>
                <a:schemeClr val="dk1"/>
              </a:solidFill>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solidFill>
                  <a:schemeClr val="dk1"/>
                </a:solidFill>
                <a:latin typeface="Georgia"/>
                <a:ea typeface="Georgia"/>
                <a:cs typeface="Georgia"/>
                <a:sym typeface="Georgia"/>
              </a:rPr>
              <a:t>Defesa da disciplina corporal severa;</a:t>
            </a:r>
            <a:endParaRPr sz="2000">
              <a:solidFill>
                <a:schemeClr val="dk1"/>
              </a:solidFill>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solidFill>
                  <a:schemeClr val="dk1"/>
                </a:solidFill>
                <a:latin typeface="Georgia"/>
                <a:ea typeface="Georgia"/>
                <a:cs typeface="Georgia"/>
                <a:sym typeface="Georgia"/>
              </a:rPr>
              <a:t>História de violência familiar na infância.</a:t>
            </a:r>
            <a:endParaRPr sz="2000">
              <a:latin typeface="Georgia"/>
              <a:ea typeface="Georgia"/>
              <a:cs typeface="Georgia"/>
              <a:sym typeface="Georgia"/>
            </a:endParaRPr>
          </a:p>
          <a:p>
            <a:pPr indent="0" lvl="0" marL="457200" rtl="0" algn="l">
              <a:lnSpc>
                <a:spcPct val="115000"/>
              </a:lnSpc>
              <a:spcBef>
                <a:spcPts val="0"/>
              </a:spcBef>
              <a:spcAft>
                <a:spcPts val="0"/>
              </a:spcAft>
              <a:buNone/>
            </a:pPr>
            <a:r>
              <a:t/>
            </a:r>
            <a:endParaRPr sz="2400">
              <a:latin typeface="Georgia"/>
              <a:ea typeface="Georgia"/>
              <a:cs typeface="Georgia"/>
              <a:sym typeface="Georgia"/>
            </a:endParaRPr>
          </a:p>
          <a:p>
            <a:pPr indent="0" lvl="0" marL="0" rtl="0" algn="r">
              <a:lnSpc>
                <a:spcPct val="115000"/>
              </a:lnSpc>
              <a:spcBef>
                <a:spcPts val="0"/>
              </a:spcBef>
              <a:spcAft>
                <a:spcPts val="0"/>
              </a:spcAft>
              <a:buNone/>
            </a:pPr>
            <a:r>
              <a:rPr lang="pt-BR" sz="1800">
                <a:solidFill>
                  <a:schemeClr val="dk1"/>
                </a:solidFill>
                <a:latin typeface="Georgia"/>
                <a:ea typeface="Georgia"/>
                <a:cs typeface="Georgia"/>
                <a:sym typeface="Georgia"/>
              </a:rPr>
              <a:t>FERRARI, Dalka C.A. &amp; VECINA, Tereza C.C. (2002)</a:t>
            </a:r>
            <a:endParaRPr sz="2400">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id="137" name="Google Shape;137;p26"/>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38" name="Google Shape;138;p26"/>
          <p:cNvSpPr txBox="1"/>
          <p:nvPr/>
        </p:nvSpPr>
        <p:spPr>
          <a:xfrm>
            <a:off x="720000" y="1440000"/>
            <a:ext cx="7560000" cy="504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2400">
                <a:solidFill>
                  <a:srgbClr val="262626"/>
                </a:solidFill>
                <a:latin typeface="Georgia"/>
                <a:ea typeface="Georgia"/>
                <a:cs typeface="Georgia"/>
                <a:sym typeface="Georgia"/>
              </a:rPr>
              <a:t>Consequências da violência</a:t>
            </a:r>
            <a:endParaRPr sz="2400">
              <a:solidFill>
                <a:srgbClr val="262626"/>
              </a:solidFill>
              <a:latin typeface="Georgia"/>
              <a:ea typeface="Georgia"/>
              <a:cs typeface="Georgia"/>
              <a:sym typeface="Georgia"/>
            </a:endParaRPr>
          </a:p>
          <a:p>
            <a:pPr indent="0" lvl="0" marL="0" rtl="0" algn="l">
              <a:lnSpc>
                <a:spcPct val="115000"/>
              </a:lnSpc>
              <a:spcBef>
                <a:spcPts val="0"/>
              </a:spcBef>
              <a:spcAft>
                <a:spcPts val="0"/>
              </a:spcAft>
              <a:buNone/>
            </a:pPr>
            <a:r>
              <a:t/>
            </a:r>
            <a:endParaRPr sz="2400">
              <a:solidFill>
                <a:srgbClr val="262626"/>
              </a:solidFill>
              <a:latin typeface="Georgia"/>
              <a:ea typeface="Georgia"/>
              <a:cs typeface="Georgia"/>
              <a:sym typeface="Georgia"/>
            </a:endParaRPr>
          </a:p>
          <a:p>
            <a:pPr indent="-355600" lvl="0" marL="457200" rtl="0" algn="l">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As consequências da violência são variadas e dependem: </a:t>
            </a:r>
            <a:endParaRPr sz="2000">
              <a:latin typeface="Georgia"/>
              <a:ea typeface="Georgia"/>
              <a:cs typeface="Georgia"/>
              <a:sym typeface="Georgia"/>
            </a:endParaRPr>
          </a:p>
          <a:p>
            <a:pPr indent="-355600" lvl="1" marL="914400" rtl="0" algn="l">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da idade da pessoa agredida e da que agride; </a:t>
            </a:r>
            <a:endParaRPr sz="2000">
              <a:latin typeface="Georgia"/>
              <a:ea typeface="Georgia"/>
              <a:cs typeface="Georgia"/>
              <a:sym typeface="Georgia"/>
            </a:endParaRPr>
          </a:p>
          <a:p>
            <a:pPr indent="-355600" lvl="1" marL="914400" rtl="0" algn="l">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do tipo de relação entre eles;</a:t>
            </a:r>
            <a:endParaRPr sz="2000">
              <a:latin typeface="Georgia"/>
              <a:ea typeface="Georgia"/>
              <a:cs typeface="Georgia"/>
              <a:sym typeface="Georgia"/>
            </a:endParaRPr>
          </a:p>
          <a:p>
            <a:pPr indent="-355600" lvl="1" marL="914400" rtl="0" algn="l">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da personalidade da vítima;</a:t>
            </a:r>
            <a:endParaRPr sz="2000">
              <a:latin typeface="Georgia"/>
              <a:ea typeface="Georgia"/>
              <a:cs typeface="Georgia"/>
              <a:sym typeface="Georgia"/>
            </a:endParaRPr>
          </a:p>
          <a:p>
            <a:pPr indent="-355600" lvl="1" marL="914400" rtl="0" algn="l">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da duração e da frequência da agressão;</a:t>
            </a:r>
            <a:endParaRPr sz="2000">
              <a:latin typeface="Georgia"/>
              <a:ea typeface="Georgia"/>
              <a:cs typeface="Georgia"/>
              <a:sym typeface="Georgia"/>
            </a:endParaRPr>
          </a:p>
          <a:p>
            <a:pPr indent="-355600" lvl="1" marL="914400" rtl="0" algn="l">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do tipo e da gravidade do ato;</a:t>
            </a:r>
            <a:endParaRPr sz="2000">
              <a:latin typeface="Georgia"/>
              <a:ea typeface="Georgia"/>
              <a:cs typeface="Georgia"/>
              <a:sym typeface="Georgia"/>
            </a:endParaRPr>
          </a:p>
          <a:p>
            <a:pPr indent="-355600" lvl="1" marL="914400" rtl="0" algn="l">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da reação do ambiente.</a:t>
            </a:r>
            <a:endParaRPr sz="2000">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pic>
        <p:nvPicPr>
          <p:cNvPr id="143" name="Google Shape;143;p27"/>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44" name="Google Shape;144;p27"/>
          <p:cNvSpPr txBox="1"/>
          <p:nvPr/>
        </p:nvSpPr>
        <p:spPr>
          <a:xfrm>
            <a:off x="720000" y="3261500"/>
            <a:ext cx="7671000" cy="107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pt-BR" sz="2400">
                <a:solidFill>
                  <a:srgbClr val="262626"/>
                </a:solidFill>
                <a:latin typeface="Georgia"/>
                <a:ea typeface="Georgia"/>
                <a:cs typeface="Georgia"/>
                <a:sym typeface="Georgia"/>
              </a:rPr>
              <a:t>Fluxo de demanda identificada pela escola, por profissionais ou por cidadãos:</a:t>
            </a:r>
            <a:endParaRPr b="1" sz="3000">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28"/>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50" name="Google Shape;150;p28"/>
          <p:cNvSpPr/>
          <p:nvPr/>
        </p:nvSpPr>
        <p:spPr>
          <a:xfrm>
            <a:off x="2703725" y="3913625"/>
            <a:ext cx="3751200" cy="776700"/>
          </a:xfrm>
          <a:prstGeom prst="roundRect">
            <a:avLst>
              <a:gd fmla="val 16667" name="adj"/>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2000">
                <a:latin typeface="Georgia"/>
                <a:ea typeface="Georgia"/>
                <a:cs typeface="Georgia"/>
                <a:sym typeface="Georgia"/>
              </a:rPr>
              <a:t>Identificação da demanda</a:t>
            </a:r>
            <a:endParaRPr b="1" sz="2000">
              <a:latin typeface="Georgia"/>
              <a:ea typeface="Georgia"/>
              <a:cs typeface="Georgia"/>
              <a:sym typeface="Georgia"/>
            </a:endParaRPr>
          </a:p>
        </p:txBody>
      </p:sp>
      <p:sp>
        <p:nvSpPr>
          <p:cNvPr id="151" name="Google Shape;151;p28"/>
          <p:cNvSpPr/>
          <p:nvPr/>
        </p:nvSpPr>
        <p:spPr>
          <a:xfrm>
            <a:off x="2643150" y="5511075"/>
            <a:ext cx="1602900" cy="3636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pt-BR" sz="1800">
                <a:latin typeface="Georgia"/>
                <a:ea typeface="Georgia"/>
                <a:cs typeface="Georgia"/>
                <a:sym typeface="Georgia"/>
              </a:rPr>
              <a:t>Profissionais</a:t>
            </a:r>
            <a:endParaRPr sz="1800">
              <a:latin typeface="Georgia"/>
              <a:ea typeface="Georgia"/>
              <a:cs typeface="Georgia"/>
              <a:sym typeface="Georgia"/>
            </a:endParaRPr>
          </a:p>
        </p:txBody>
      </p:sp>
      <p:sp>
        <p:nvSpPr>
          <p:cNvPr id="152" name="Google Shape;152;p28"/>
          <p:cNvSpPr/>
          <p:nvPr/>
        </p:nvSpPr>
        <p:spPr>
          <a:xfrm>
            <a:off x="4359175" y="5511075"/>
            <a:ext cx="1083300" cy="3636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pt-BR" sz="1800">
                <a:latin typeface="Georgia"/>
                <a:ea typeface="Georgia"/>
                <a:cs typeface="Georgia"/>
                <a:sym typeface="Georgia"/>
              </a:rPr>
              <a:t>Escolas</a:t>
            </a:r>
            <a:endParaRPr sz="1800">
              <a:latin typeface="Georgia"/>
              <a:ea typeface="Georgia"/>
              <a:cs typeface="Georgia"/>
              <a:sym typeface="Georgia"/>
            </a:endParaRPr>
          </a:p>
        </p:txBody>
      </p:sp>
      <p:sp>
        <p:nvSpPr>
          <p:cNvPr id="153" name="Google Shape;153;p28"/>
          <p:cNvSpPr/>
          <p:nvPr/>
        </p:nvSpPr>
        <p:spPr>
          <a:xfrm>
            <a:off x="5616775" y="5511075"/>
            <a:ext cx="1265100" cy="3636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pt-BR" sz="1800">
                <a:latin typeface="Georgia"/>
                <a:ea typeface="Georgia"/>
                <a:cs typeface="Georgia"/>
                <a:sym typeface="Georgia"/>
              </a:rPr>
              <a:t>Cidadãos</a:t>
            </a:r>
            <a:endParaRPr sz="1800">
              <a:latin typeface="Georgia"/>
              <a:ea typeface="Georgia"/>
              <a:cs typeface="Georgia"/>
              <a:sym typeface="Georgia"/>
            </a:endParaRPr>
          </a:p>
        </p:txBody>
      </p:sp>
      <p:sp>
        <p:nvSpPr>
          <p:cNvPr id="154" name="Google Shape;154;p28"/>
          <p:cNvSpPr/>
          <p:nvPr/>
        </p:nvSpPr>
        <p:spPr>
          <a:xfrm>
            <a:off x="7136075" y="4024188"/>
            <a:ext cx="2044200" cy="9231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pt-BR" sz="1800">
                <a:latin typeface="Georgia"/>
                <a:ea typeface="Georgia"/>
                <a:cs typeface="Georgia"/>
                <a:sym typeface="Georgia"/>
              </a:rPr>
              <a:t>Delegacia de Polícia DPCA/DEPCA</a:t>
            </a:r>
            <a:endParaRPr sz="1800">
              <a:latin typeface="Georgia"/>
              <a:ea typeface="Georgia"/>
              <a:cs typeface="Georgia"/>
              <a:sym typeface="Georgia"/>
            </a:endParaRPr>
          </a:p>
        </p:txBody>
      </p:sp>
      <p:sp>
        <p:nvSpPr>
          <p:cNvPr id="155" name="Google Shape;155;p28"/>
          <p:cNvSpPr/>
          <p:nvPr/>
        </p:nvSpPr>
        <p:spPr>
          <a:xfrm>
            <a:off x="8158050" y="5578350"/>
            <a:ext cx="731700" cy="6378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pt-BR" sz="1800">
                <a:latin typeface="Georgia"/>
                <a:ea typeface="Georgia"/>
                <a:cs typeface="Georgia"/>
                <a:sym typeface="Georgia"/>
              </a:rPr>
              <a:t>IML</a:t>
            </a:r>
            <a:endParaRPr sz="1800">
              <a:latin typeface="Georgia"/>
              <a:ea typeface="Georgia"/>
              <a:cs typeface="Georgia"/>
              <a:sym typeface="Georgia"/>
            </a:endParaRPr>
          </a:p>
        </p:txBody>
      </p:sp>
      <p:sp>
        <p:nvSpPr>
          <p:cNvPr id="156" name="Google Shape;156;p28"/>
          <p:cNvSpPr/>
          <p:nvPr/>
        </p:nvSpPr>
        <p:spPr>
          <a:xfrm>
            <a:off x="7562425" y="2755325"/>
            <a:ext cx="1176900" cy="6378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pt-BR" sz="1800">
                <a:latin typeface="Georgia"/>
                <a:ea typeface="Georgia"/>
                <a:cs typeface="Georgia"/>
                <a:sym typeface="Georgia"/>
              </a:rPr>
              <a:t>CREAS</a:t>
            </a:r>
            <a:endParaRPr sz="1800">
              <a:latin typeface="Georgia"/>
              <a:ea typeface="Georgia"/>
              <a:cs typeface="Georgia"/>
              <a:sym typeface="Georgia"/>
            </a:endParaRPr>
          </a:p>
        </p:txBody>
      </p:sp>
      <p:sp>
        <p:nvSpPr>
          <p:cNvPr id="157" name="Google Shape;157;p28"/>
          <p:cNvSpPr/>
          <p:nvPr/>
        </p:nvSpPr>
        <p:spPr>
          <a:xfrm>
            <a:off x="5213875" y="1575475"/>
            <a:ext cx="2143500" cy="6378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pt-BR" sz="1800">
                <a:latin typeface="Georgia"/>
                <a:ea typeface="Georgia"/>
                <a:cs typeface="Georgia"/>
                <a:sym typeface="Georgia"/>
              </a:rPr>
              <a:t>Ministério Público</a:t>
            </a:r>
            <a:endParaRPr sz="1800">
              <a:latin typeface="Georgia"/>
              <a:ea typeface="Georgia"/>
              <a:cs typeface="Georgia"/>
              <a:sym typeface="Georgia"/>
            </a:endParaRPr>
          </a:p>
        </p:txBody>
      </p:sp>
      <p:sp>
        <p:nvSpPr>
          <p:cNvPr id="158" name="Google Shape;158;p28"/>
          <p:cNvSpPr/>
          <p:nvPr/>
        </p:nvSpPr>
        <p:spPr>
          <a:xfrm>
            <a:off x="452850" y="1423075"/>
            <a:ext cx="3870300" cy="9231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pt-BR" sz="1800">
                <a:latin typeface="Georgia"/>
                <a:ea typeface="Georgia"/>
                <a:cs typeface="Georgia"/>
                <a:sym typeface="Georgia"/>
              </a:rPr>
              <a:t>Conselho Municipal dos Direitos da Criança e do Adolescente CMDCA/COMDICAS</a:t>
            </a:r>
            <a:endParaRPr sz="1800">
              <a:latin typeface="Georgia"/>
              <a:ea typeface="Georgia"/>
              <a:cs typeface="Georgia"/>
              <a:sym typeface="Georgia"/>
            </a:endParaRPr>
          </a:p>
        </p:txBody>
      </p:sp>
      <p:sp>
        <p:nvSpPr>
          <p:cNvPr id="159" name="Google Shape;159;p28"/>
          <p:cNvSpPr/>
          <p:nvPr/>
        </p:nvSpPr>
        <p:spPr>
          <a:xfrm>
            <a:off x="376650" y="2989175"/>
            <a:ext cx="2044200" cy="6378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pt-BR" sz="1800">
                <a:latin typeface="Georgia"/>
                <a:ea typeface="Georgia"/>
                <a:cs typeface="Georgia"/>
                <a:sym typeface="Georgia"/>
              </a:rPr>
              <a:t>Conselho Tutelar</a:t>
            </a:r>
            <a:endParaRPr sz="1800">
              <a:latin typeface="Georgia"/>
              <a:ea typeface="Georgia"/>
              <a:cs typeface="Georgia"/>
              <a:sym typeface="Georgia"/>
            </a:endParaRPr>
          </a:p>
        </p:txBody>
      </p:sp>
      <p:sp>
        <p:nvSpPr>
          <p:cNvPr id="160" name="Google Shape;160;p28"/>
          <p:cNvSpPr/>
          <p:nvPr/>
        </p:nvSpPr>
        <p:spPr>
          <a:xfrm>
            <a:off x="1278750" y="4160950"/>
            <a:ext cx="864000" cy="5139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pt-BR" sz="1800">
                <a:latin typeface="Georgia"/>
                <a:ea typeface="Georgia"/>
                <a:cs typeface="Georgia"/>
                <a:sym typeface="Georgia"/>
              </a:rPr>
              <a:t>Saúde</a:t>
            </a:r>
            <a:endParaRPr sz="1800">
              <a:latin typeface="Georgia"/>
              <a:ea typeface="Georgia"/>
              <a:cs typeface="Georgia"/>
              <a:sym typeface="Georgia"/>
            </a:endParaRPr>
          </a:p>
        </p:txBody>
      </p:sp>
      <p:sp>
        <p:nvSpPr>
          <p:cNvPr id="161" name="Google Shape;161;p28"/>
          <p:cNvSpPr/>
          <p:nvPr/>
        </p:nvSpPr>
        <p:spPr>
          <a:xfrm>
            <a:off x="127850" y="5425950"/>
            <a:ext cx="1800900" cy="11157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pt-BR" sz="1800">
                <a:latin typeface="Georgia"/>
                <a:ea typeface="Georgia"/>
                <a:cs typeface="Georgia"/>
                <a:sym typeface="Georgia"/>
              </a:rPr>
              <a:t>SINAN: notificação de caso suspeito ou confirmado</a:t>
            </a:r>
            <a:endParaRPr sz="1800">
              <a:latin typeface="Georgia"/>
              <a:ea typeface="Georgia"/>
              <a:cs typeface="Georgia"/>
              <a:sym typeface="Georgia"/>
            </a:endParaRPr>
          </a:p>
        </p:txBody>
      </p:sp>
      <p:cxnSp>
        <p:nvCxnSpPr>
          <p:cNvPr id="162" name="Google Shape;162;p28"/>
          <p:cNvCxnSpPr>
            <a:stCxn id="150" idx="2"/>
            <a:endCxn id="151" idx="0"/>
          </p:cNvCxnSpPr>
          <p:nvPr/>
        </p:nvCxnSpPr>
        <p:spPr>
          <a:xfrm flipH="1">
            <a:off x="3444725" y="4690325"/>
            <a:ext cx="1134600" cy="820800"/>
          </a:xfrm>
          <a:prstGeom prst="straightConnector1">
            <a:avLst/>
          </a:prstGeom>
          <a:noFill/>
          <a:ln cap="flat" cmpd="sng" w="19050">
            <a:solidFill>
              <a:srgbClr val="000000"/>
            </a:solidFill>
            <a:prstDash val="solid"/>
            <a:round/>
            <a:headEnd len="med" w="med" type="none"/>
            <a:tailEnd len="med" w="med" type="stealth"/>
          </a:ln>
        </p:spPr>
      </p:cxnSp>
      <p:cxnSp>
        <p:nvCxnSpPr>
          <p:cNvPr id="163" name="Google Shape;163;p28"/>
          <p:cNvCxnSpPr>
            <a:stCxn id="150" idx="2"/>
          </p:cNvCxnSpPr>
          <p:nvPr/>
        </p:nvCxnSpPr>
        <p:spPr>
          <a:xfrm>
            <a:off x="4579325" y="4690325"/>
            <a:ext cx="366300" cy="766500"/>
          </a:xfrm>
          <a:prstGeom prst="straightConnector1">
            <a:avLst/>
          </a:prstGeom>
          <a:noFill/>
          <a:ln cap="flat" cmpd="sng" w="19050">
            <a:solidFill>
              <a:srgbClr val="000000"/>
            </a:solidFill>
            <a:prstDash val="solid"/>
            <a:round/>
            <a:headEnd len="med" w="med" type="none"/>
            <a:tailEnd len="med" w="med" type="stealth"/>
          </a:ln>
        </p:spPr>
      </p:cxnSp>
      <p:cxnSp>
        <p:nvCxnSpPr>
          <p:cNvPr id="164" name="Google Shape;164;p28"/>
          <p:cNvCxnSpPr>
            <a:stCxn id="150" idx="2"/>
            <a:endCxn id="153" idx="0"/>
          </p:cNvCxnSpPr>
          <p:nvPr/>
        </p:nvCxnSpPr>
        <p:spPr>
          <a:xfrm>
            <a:off x="4579325" y="4690325"/>
            <a:ext cx="1670100" cy="820800"/>
          </a:xfrm>
          <a:prstGeom prst="straightConnector1">
            <a:avLst/>
          </a:prstGeom>
          <a:noFill/>
          <a:ln cap="flat" cmpd="sng" w="19050">
            <a:solidFill>
              <a:srgbClr val="000000"/>
            </a:solidFill>
            <a:prstDash val="solid"/>
            <a:round/>
            <a:headEnd len="med" w="med" type="none"/>
            <a:tailEnd len="med" w="med" type="stealth"/>
          </a:ln>
        </p:spPr>
      </p:cxnSp>
      <p:cxnSp>
        <p:nvCxnSpPr>
          <p:cNvPr id="165" name="Google Shape;165;p28"/>
          <p:cNvCxnSpPr>
            <a:stCxn id="150" idx="1"/>
            <a:endCxn id="160" idx="3"/>
          </p:cNvCxnSpPr>
          <p:nvPr/>
        </p:nvCxnSpPr>
        <p:spPr>
          <a:xfrm flipH="1">
            <a:off x="2142725" y="4301975"/>
            <a:ext cx="561000" cy="115800"/>
          </a:xfrm>
          <a:prstGeom prst="straightConnector1">
            <a:avLst/>
          </a:prstGeom>
          <a:noFill/>
          <a:ln cap="flat" cmpd="sng" w="19050">
            <a:solidFill>
              <a:srgbClr val="000000"/>
            </a:solidFill>
            <a:prstDash val="solid"/>
            <a:round/>
            <a:headEnd len="med" w="med" type="none"/>
            <a:tailEnd len="med" w="med" type="stealth"/>
          </a:ln>
        </p:spPr>
      </p:cxnSp>
      <p:cxnSp>
        <p:nvCxnSpPr>
          <p:cNvPr id="166" name="Google Shape;166;p28"/>
          <p:cNvCxnSpPr>
            <a:stCxn id="150" idx="0"/>
            <a:endCxn id="159" idx="3"/>
          </p:cNvCxnSpPr>
          <p:nvPr/>
        </p:nvCxnSpPr>
        <p:spPr>
          <a:xfrm rot="10800000">
            <a:off x="2420825" y="3308225"/>
            <a:ext cx="2158500" cy="605400"/>
          </a:xfrm>
          <a:prstGeom prst="straightConnector1">
            <a:avLst/>
          </a:prstGeom>
          <a:noFill/>
          <a:ln cap="flat" cmpd="sng" w="19050">
            <a:solidFill>
              <a:srgbClr val="000000"/>
            </a:solidFill>
            <a:prstDash val="solid"/>
            <a:round/>
            <a:headEnd len="med" w="med" type="none"/>
            <a:tailEnd len="med" w="med" type="stealth"/>
          </a:ln>
        </p:spPr>
      </p:cxnSp>
      <p:cxnSp>
        <p:nvCxnSpPr>
          <p:cNvPr id="167" name="Google Shape;167;p28"/>
          <p:cNvCxnSpPr>
            <a:stCxn id="150" idx="0"/>
            <a:endCxn id="158" idx="2"/>
          </p:cNvCxnSpPr>
          <p:nvPr/>
        </p:nvCxnSpPr>
        <p:spPr>
          <a:xfrm rot="10800000">
            <a:off x="2388125" y="2346125"/>
            <a:ext cx="2191200" cy="1567500"/>
          </a:xfrm>
          <a:prstGeom prst="straightConnector1">
            <a:avLst/>
          </a:prstGeom>
          <a:noFill/>
          <a:ln cap="flat" cmpd="sng" w="19050">
            <a:solidFill>
              <a:srgbClr val="000000"/>
            </a:solidFill>
            <a:prstDash val="solid"/>
            <a:round/>
            <a:headEnd len="med" w="med" type="none"/>
            <a:tailEnd len="med" w="med" type="stealth"/>
          </a:ln>
        </p:spPr>
      </p:cxnSp>
      <p:cxnSp>
        <p:nvCxnSpPr>
          <p:cNvPr id="168" name="Google Shape;168;p28"/>
          <p:cNvCxnSpPr>
            <a:stCxn id="150" idx="0"/>
            <a:endCxn id="157" idx="2"/>
          </p:cNvCxnSpPr>
          <p:nvPr/>
        </p:nvCxnSpPr>
        <p:spPr>
          <a:xfrm flipH="1" rot="10800000">
            <a:off x="4579325" y="2213225"/>
            <a:ext cx="1706400" cy="1700400"/>
          </a:xfrm>
          <a:prstGeom prst="straightConnector1">
            <a:avLst/>
          </a:prstGeom>
          <a:noFill/>
          <a:ln cap="flat" cmpd="sng" w="19050">
            <a:solidFill>
              <a:srgbClr val="000000"/>
            </a:solidFill>
            <a:prstDash val="solid"/>
            <a:round/>
            <a:headEnd len="med" w="med" type="none"/>
            <a:tailEnd len="med" w="med" type="stealth"/>
          </a:ln>
        </p:spPr>
      </p:cxnSp>
      <p:cxnSp>
        <p:nvCxnSpPr>
          <p:cNvPr id="169" name="Google Shape;169;p28"/>
          <p:cNvCxnSpPr>
            <a:stCxn id="150" idx="0"/>
            <a:endCxn id="156" idx="1"/>
          </p:cNvCxnSpPr>
          <p:nvPr/>
        </p:nvCxnSpPr>
        <p:spPr>
          <a:xfrm flipH="1" rot="10800000">
            <a:off x="4579325" y="3074225"/>
            <a:ext cx="2983200" cy="839400"/>
          </a:xfrm>
          <a:prstGeom prst="straightConnector1">
            <a:avLst/>
          </a:prstGeom>
          <a:noFill/>
          <a:ln cap="flat" cmpd="sng" w="19050">
            <a:solidFill>
              <a:srgbClr val="000000"/>
            </a:solidFill>
            <a:prstDash val="solid"/>
            <a:round/>
            <a:headEnd len="med" w="med" type="none"/>
            <a:tailEnd len="med" w="med" type="stealth"/>
          </a:ln>
        </p:spPr>
      </p:cxnSp>
      <p:cxnSp>
        <p:nvCxnSpPr>
          <p:cNvPr id="170" name="Google Shape;170;p28"/>
          <p:cNvCxnSpPr>
            <a:stCxn id="150" idx="3"/>
            <a:endCxn id="154" idx="1"/>
          </p:cNvCxnSpPr>
          <p:nvPr/>
        </p:nvCxnSpPr>
        <p:spPr>
          <a:xfrm>
            <a:off x="6454925" y="4301975"/>
            <a:ext cx="681300" cy="183900"/>
          </a:xfrm>
          <a:prstGeom prst="straightConnector1">
            <a:avLst/>
          </a:prstGeom>
          <a:noFill/>
          <a:ln cap="flat" cmpd="sng" w="19050">
            <a:solidFill>
              <a:srgbClr val="000000"/>
            </a:solidFill>
            <a:prstDash val="solid"/>
            <a:round/>
            <a:headEnd len="med" w="med" type="none"/>
            <a:tailEnd len="med" w="med" type="stealth"/>
          </a:ln>
        </p:spPr>
      </p:cxnSp>
      <p:cxnSp>
        <p:nvCxnSpPr>
          <p:cNvPr id="171" name="Google Shape;171;p28"/>
          <p:cNvCxnSpPr>
            <a:endCxn id="155" idx="0"/>
          </p:cNvCxnSpPr>
          <p:nvPr/>
        </p:nvCxnSpPr>
        <p:spPr>
          <a:xfrm>
            <a:off x="8523000" y="4945650"/>
            <a:ext cx="900" cy="632700"/>
          </a:xfrm>
          <a:prstGeom prst="straightConnector1">
            <a:avLst/>
          </a:prstGeom>
          <a:noFill/>
          <a:ln cap="flat" cmpd="sng" w="19050">
            <a:solidFill>
              <a:srgbClr val="000000"/>
            </a:solidFill>
            <a:prstDash val="solid"/>
            <a:round/>
            <a:headEnd len="med" w="med" type="none"/>
            <a:tailEnd len="med" w="med" type="stealth"/>
          </a:ln>
        </p:spPr>
      </p:cxnSp>
      <p:cxnSp>
        <p:nvCxnSpPr>
          <p:cNvPr id="172" name="Google Shape;172;p28"/>
          <p:cNvCxnSpPr>
            <a:stCxn id="160" idx="2"/>
          </p:cNvCxnSpPr>
          <p:nvPr/>
        </p:nvCxnSpPr>
        <p:spPr>
          <a:xfrm flipH="1">
            <a:off x="1099950" y="4674850"/>
            <a:ext cx="610800" cy="689400"/>
          </a:xfrm>
          <a:prstGeom prst="straightConnector1">
            <a:avLst/>
          </a:prstGeom>
          <a:noFill/>
          <a:ln cap="flat" cmpd="sng" w="19050">
            <a:solidFill>
              <a:srgbClr val="000000"/>
            </a:solidFill>
            <a:prstDash val="solid"/>
            <a:round/>
            <a:headEnd len="med" w="med" type="none"/>
            <a:tailEnd len="med" w="med" type="stealth"/>
          </a:ln>
        </p:spPr>
      </p:cxnSp>
      <p:cxnSp>
        <p:nvCxnSpPr>
          <p:cNvPr id="173" name="Google Shape;173;p28"/>
          <p:cNvCxnSpPr/>
          <p:nvPr/>
        </p:nvCxnSpPr>
        <p:spPr>
          <a:xfrm>
            <a:off x="1171400" y="3670613"/>
            <a:ext cx="5400" cy="446700"/>
          </a:xfrm>
          <a:prstGeom prst="straightConnector1">
            <a:avLst/>
          </a:prstGeom>
          <a:noFill/>
          <a:ln cap="flat" cmpd="sng" w="19050">
            <a:solidFill>
              <a:srgbClr val="000000"/>
            </a:solidFill>
            <a:prstDash val="solid"/>
            <a:round/>
            <a:headEnd len="med" w="med" type="stealth"/>
            <a:tailEnd len="med" w="med" type="stealth"/>
          </a:ln>
        </p:spPr>
      </p:cxnSp>
      <p:cxnSp>
        <p:nvCxnSpPr>
          <p:cNvPr id="174" name="Google Shape;174;p28"/>
          <p:cNvCxnSpPr/>
          <p:nvPr/>
        </p:nvCxnSpPr>
        <p:spPr>
          <a:xfrm flipH="1" rot="10800000">
            <a:off x="4460513" y="1925263"/>
            <a:ext cx="631200" cy="600"/>
          </a:xfrm>
          <a:prstGeom prst="straightConnector1">
            <a:avLst/>
          </a:prstGeom>
          <a:noFill/>
          <a:ln cap="flat" cmpd="sng" w="19050">
            <a:solidFill>
              <a:srgbClr val="000000"/>
            </a:solidFill>
            <a:prstDash val="solid"/>
            <a:round/>
            <a:headEnd len="med" w="med" type="stealth"/>
            <a:tailEnd len="med" w="med" type="stealth"/>
          </a:ln>
        </p:spPr>
      </p:cxnSp>
      <p:cxnSp>
        <p:nvCxnSpPr>
          <p:cNvPr id="175" name="Google Shape;175;p28"/>
          <p:cNvCxnSpPr/>
          <p:nvPr/>
        </p:nvCxnSpPr>
        <p:spPr>
          <a:xfrm>
            <a:off x="7440775" y="2172913"/>
            <a:ext cx="793500" cy="480000"/>
          </a:xfrm>
          <a:prstGeom prst="straightConnector1">
            <a:avLst/>
          </a:prstGeom>
          <a:noFill/>
          <a:ln cap="flat" cmpd="sng" w="19050">
            <a:solidFill>
              <a:srgbClr val="000000"/>
            </a:solidFill>
            <a:prstDash val="solid"/>
            <a:round/>
            <a:headEnd len="med" w="med" type="stealth"/>
            <a:tailEnd len="med" w="med" type="triangle"/>
          </a:ln>
        </p:spPr>
      </p:cxnSp>
      <p:cxnSp>
        <p:nvCxnSpPr>
          <p:cNvPr id="176" name="Google Shape;176;p28"/>
          <p:cNvCxnSpPr>
            <a:stCxn id="156" idx="2"/>
            <a:endCxn id="154" idx="0"/>
          </p:cNvCxnSpPr>
          <p:nvPr/>
        </p:nvCxnSpPr>
        <p:spPr>
          <a:xfrm>
            <a:off x="8150875" y="3393125"/>
            <a:ext cx="7200" cy="631200"/>
          </a:xfrm>
          <a:prstGeom prst="straightConnector1">
            <a:avLst/>
          </a:prstGeom>
          <a:noFill/>
          <a:ln cap="flat" cmpd="sng" w="19050">
            <a:solidFill>
              <a:srgbClr val="000000"/>
            </a:solidFill>
            <a:prstDash val="solid"/>
            <a:round/>
            <a:headEnd len="med" w="med" type="stealth"/>
            <a:tailEnd len="med" w="med" type="triangle"/>
          </a:ln>
        </p:spPr>
      </p:cxnSp>
      <p:cxnSp>
        <p:nvCxnSpPr>
          <p:cNvPr id="177" name="Google Shape;177;p28"/>
          <p:cNvCxnSpPr/>
          <p:nvPr/>
        </p:nvCxnSpPr>
        <p:spPr>
          <a:xfrm>
            <a:off x="1147250" y="2444313"/>
            <a:ext cx="5400" cy="446700"/>
          </a:xfrm>
          <a:prstGeom prst="straightConnector1">
            <a:avLst/>
          </a:prstGeom>
          <a:noFill/>
          <a:ln cap="flat" cmpd="sng" w="19050">
            <a:solidFill>
              <a:srgbClr val="000000"/>
            </a:solidFill>
            <a:prstDash val="solid"/>
            <a:round/>
            <a:headEnd len="med" w="med" type="stealth"/>
            <a:tailEnd len="med" w="med" type="stealth"/>
          </a:ln>
        </p:spPr>
      </p:cxnSp>
      <p:sp>
        <p:nvSpPr>
          <p:cNvPr id="178" name="Google Shape;178;p28"/>
          <p:cNvSpPr/>
          <p:nvPr/>
        </p:nvSpPr>
        <p:spPr>
          <a:xfrm>
            <a:off x="2060700" y="4764325"/>
            <a:ext cx="5671025" cy="1665050"/>
          </a:xfrm>
          <a:custGeom>
            <a:rect b="b" l="l" r="r" t="t"/>
            <a:pathLst>
              <a:path extrusionOk="0" h="66602" w="226841">
                <a:moveTo>
                  <a:pt x="0" y="0"/>
                </a:moveTo>
                <a:lnTo>
                  <a:pt x="0" y="65943"/>
                </a:lnTo>
                <a:lnTo>
                  <a:pt x="226841" y="66602"/>
                </a:lnTo>
                <a:lnTo>
                  <a:pt x="226841" y="13848"/>
                </a:lnTo>
              </a:path>
            </a:pathLst>
          </a:custGeom>
          <a:noFill/>
          <a:ln cap="flat" cmpd="sng" w="19050">
            <a:solidFill>
              <a:srgbClr val="000000"/>
            </a:solidFill>
            <a:prstDash val="solid"/>
            <a:round/>
            <a:headEnd len="med" w="med" type="stealth"/>
            <a:tailEnd len="med" w="med" type="stealth"/>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pic>
        <p:nvPicPr>
          <p:cNvPr id="183" name="Google Shape;183;p29"/>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84" name="Google Shape;184;p29"/>
          <p:cNvSpPr txBox="1"/>
          <p:nvPr/>
        </p:nvSpPr>
        <p:spPr>
          <a:xfrm>
            <a:off x="720000" y="1432700"/>
            <a:ext cx="5423700" cy="5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400">
                <a:latin typeface="Georgia"/>
                <a:ea typeface="Georgia"/>
                <a:cs typeface="Georgia"/>
                <a:sym typeface="Georgia"/>
              </a:rPr>
              <a:t>Rede de proteção no Brasil</a:t>
            </a:r>
            <a:endParaRPr sz="2400">
              <a:latin typeface="Georgia"/>
              <a:ea typeface="Georgia"/>
              <a:cs typeface="Georgia"/>
              <a:sym typeface="Georgia"/>
            </a:endParaRPr>
          </a:p>
        </p:txBody>
      </p:sp>
      <p:grpSp>
        <p:nvGrpSpPr>
          <p:cNvPr id="185" name="Google Shape;185;p29"/>
          <p:cNvGrpSpPr/>
          <p:nvPr/>
        </p:nvGrpSpPr>
        <p:grpSpPr>
          <a:xfrm>
            <a:off x="-129723" y="1495563"/>
            <a:ext cx="8127370" cy="5484487"/>
            <a:chOff x="313" y="705"/>
            <a:chExt cx="4068" cy="3381"/>
          </a:xfrm>
        </p:grpSpPr>
        <p:sp>
          <p:nvSpPr>
            <p:cNvPr id="186" name="Google Shape;186;p29"/>
            <p:cNvSpPr/>
            <p:nvPr/>
          </p:nvSpPr>
          <p:spPr>
            <a:xfrm>
              <a:off x="1475" y="1201"/>
              <a:ext cx="2376" cy="2376"/>
            </a:xfrm>
            <a:custGeom>
              <a:rect b="b" l="l" r="r" t="t"/>
              <a:pathLst>
                <a:path extrusionOk="0" h="21600" w="21600">
                  <a:moveTo>
                    <a:pt x="8996" y="1523"/>
                  </a:moveTo>
                  <a:cubicBezTo>
                    <a:pt x="9590" y="1408"/>
                    <a:pt x="10194" y="1350"/>
                    <a:pt x="10799" y="1350"/>
                  </a:cubicBezTo>
                  <a:cubicBezTo>
                    <a:pt x="11405" y="1350"/>
                    <a:pt x="12009" y="1408"/>
                    <a:pt x="12603" y="1523"/>
                  </a:cubicBezTo>
                  <a:lnTo>
                    <a:pt x="12860" y="198"/>
                  </a:lnTo>
                  <a:cubicBezTo>
                    <a:pt x="12181" y="66"/>
                    <a:pt x="11491" y="0"/>
                    <a:pt x="10800" y="0"/>
                  </a:cubicBezTo>
                  <a:cubicBezTo>
                    <a:pt x="10108" y="0"/>
                    <a:pt x="9418" y="66"/>
                    <a:pt x="8739" y="198"/>
                  </a:cubicBezTo>
                  <a:close/>
                </a:path>
              </a:pathLst>
            </a:custGeom>
            <a:solidFill>
              <a:schemeClr val="accent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Verdana"/>
                <a:ea typeface="Verdana"/>
                <a:cs typeface="Verdana"/>
                <a:sym typeface="Verdana"/>
              </a:endParaRPr>
            </a:p>
          </p:txBody>
        </p:sp>
        <p:sp>
          <p:nvSpPr>
            <p:cNvPr id="187" name="Google Shape;187;p29"/>
            <p:cNvSpPr/>
            <p:nvPr/>
          </p:nvSpPr>
          <p:spPr>
            <a:xfrm rot="2700000">
              <a:off x="1488" y="1195"/>
              <a:ext cx="2367" cy="2367"/>
            </a:xfrm>
            <a:custGeom>
              <a:rect b="b" l="l" r="r" t="t"/>
              <a:pathLst>
                <a:path extrusionOk="0" h="21600" w="21600">
                  <a:moveTo>
                    <a:pt x="8996" y="1523"/>
                  </a:moveTo>
                  <a:cubicBezTo>
                    <a:pt x="9590" y="1408"/>
                    <a:pt x="10194" y="1350"/>
                    <a:pt x="10799" y="1350"/>
                  </a:cubicBezTo>
                  <a:cubicBezTo>
                    <a:pt x="11405" y="1350"/>
                    <a:pt x="12009" y="1408"/>
                    <a:pt x="12603" y="1523"/>
                  </a:cubicBezTo>
                  <a:lnTo>
                    <a:pt x="12860" y="198"/>
                  </a:lnTo>
                  <a:cubicBezTo>
                    <a:pt x="12181" y="66"/>
                    <a:pt x="11491" y="0"/>
                    <a:pt x="10800" y="0"/>
                  </a:cubicBezTo>
                  <a:cubicBezTo>
                    <a:pt x="10108" y="0"/>
                    <a:pt x="9418" y="66"/>
                    <a:pt x="8739" y="198"/>
                  </a:cubicBezTo>
                  <a:close/>
                </a:path>
              </a:pathLst>
            </a:custGeom>
            <a:solidFill>
              <a:schemeClr val="accent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Verdana"/>
                <a:ea typeface="Verdana"/>
                <a:cs typeface="Verdana"/>
                <a:sym typeface="Verdana"/>
              </a:endParaRPr>
            </a:p>
          </p:txBody>
        </p:sp>
        <p:sp>
          <p:nvSpPr>
            <p:cNvPr id="188" name="Google Shape;188;p29"/>
            <p:cNvSpPr/>
            <p:nvPr/>
          </p:nvSpPr>
          <p:spPr>
            <a:xfrm rot="5400000">
              <a:off x="1490" y="1201"/>
              <a:ext cx="2376" cy="2376"/>
            </a:xfrm>
            <a:custGeom>
              <a:rect b="b" l="l" r="r" t="t"/>
              <a:pathLst>
                <a:path extrusionOk="0" h="21600" w="21600">
                  <a:moveTo>
                    <a:pt x="8996" y="1523"/>
                  </a:moveTo>
                  <a:cubicBezTo>
                    <a:pt x="9590" y="1408"/>
                    <a:pt x="10194" y="1350"/>
                    <a:pt x="10799" y="1350"/>
                  </a:cubicBezTo>
                  <a:cubicBezTo>
                    <a:pt x="11405" y="1350"/>
                    <a:pt x="12009" y="1408"/>
                    <a:pt x="12603" y="1523"/>
                  </a:cubicBezTo>
                  <a:lnTo>
                    <a:pt x="12860" y="198"/>
                  </a:lnTo>
                  <a:cubicBezTo>
                    <a:pt x="12181" y="66"/>
                    <a:pt x="11491" y="0"/>
                    <a:pt x="10800" y="0"/>
                  </a:cubicBezTo>
                  <a:cubicBezTo>
                    <a:pt x="10108" y="0"/>
                    <a:pt x="9418" y="66"/>
                    <a:pt x="8739" y="198"/>
                  </a:cubicBezTo>
                  <a:close/>
                </a:path>
              </a:pathLst>
            </a:custGeom>
            <a:solidFill>
              <a:schemeClr val="accent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Verdana"/>
                <a:ea typeface="Verdana"/>
                <a:cs typeface="Verdana"/>
                <a:sym typeface="Verdana"/>
              </a:endParaRPr>
            </a:p>
          </p:txBody>
        </p:sp>
        <p:sp>
          <p:nvSpPr>
            <p:cNvPr id="189" name="Google Shape;189;p29"/>
            <p:cNvSpPr/>
            <p:nvPr/>
          </p:nvSpPr>
          <p:spPr>
            <a:xfrm rot="8100000">
              <a:off x="1503" y="1212"/>
              <a:ext cx="2367" cy="2367"/>
            </a:xfrm>
            <a:custGeom>
              <a:rect b="b" l="l" r="r" t="t"/>
              <a:pathLst>
                <a:path extrusionOk="0" h="21600" w="21600">
                  <a:moveTo>
                    <a:pt x="8996" y="1523"/>
                  </a:moveTo>
                  <a:cubicBezTo>
                    <a:pt x="9590" y="1408"/>
                    <a:pt x="10194" y="1350"/>
                    <a:pt x="10799" y="1350"/>
                  </a:cubicBezTo>
                  <a:cubicBezTo>
                    <a:pt x="11405" y="1350"/>
                    <a:pt x="12009" y="1408"/>
                    <a:pt x="12603" y="1523"/>
                  </a:cubicBezTo>
                  <a:lnTo>
                    <a:pt x="12860" y="198"/>
                  </a:lnTo>
                  <a:cubicBezTo>
                    <a:pt x="12181" y="66"/>
                    <a:pt x="11491" y="0"/>
                    <a:pt x="10800" y="0"/>
                  </a:cubicBezTo>
                  <a:cubicBezTo>
                    <a:pt x="10108" y="0"/>
                    <a:pt x="9418" y="66"/>
                    <a:pt x="8739" y="198"/>
                  </a:cubicBezTo>
                  <a:close/>
                </a:path>
              </a:pathLst>
            </a:custGeom>
            <a:solidFill>
              <a:schemeClr val="accent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Verdana"/>
                <a:ea typeface="Verdana"/>
                <a:cs typeface="Verdana"/>
                <a:sym typeface="Verdana"/>
              </a:endParaRPr>
            </a:p>
          </p:txBody>
        </p:sp>
        <p:sp>
          <p:nvSpPr>
            <p:cNvPr id="190" name="Google Shape;190;p29"/>
            <p:cNvSpPr/>
            <p:nvPr/>
          </p:nvSpPr>
          <p:spPr>
            <a:xfrm rot="10800000">
              <a:off x="1490" y="1215"/>
              <a:ext cx="2376" cy="2376"/>
            </a:xfrm>
            <a:custGeom>
              <a:rect b="b" l="l" r="r" t="t"/>
              <a:pathLst>
                <a:path extrusionOk="0" h="21600" w="21600">
                  <a:moveTo>
                    <a:pt x="8996" y="1523"/>
                  </a:moveTo>
                  <a:cubicBezTo>
                    <a:pt x="9590" y="1408"/>
                    <a:pt x="10194" y="1350"/>
                    <a:pt x="10799" y="1350"/>
                  </a:cubicBezTo>
                  <a:cubicBezTo>
                    <a:pt x="11405" y="1350"/>
                    <a:pt x="12009" y="1408"/>
                    <a:pt x="12603" y="1523"/>
                  </a:cubicBezTo>
                  <a:lnTo>
                    <a:pt x="12860" y="198"/>
                  </a:lnTo>
                  <a:cubicBezTo>
                    <a:pt x="12181" y="66"/>
                    <a:pt x="11491" y="0"/>
                    <a:pt x="10800" y="0"/>
                  </a:cubicBezTo>
                  <a:cubicBezTo>
                    <a:pt x="10108" y="0"/>
                    <a:pt x="9418" y="66"/>
                    <a:pt x="8739" y="198"/>
                  </a:cubicBezTo>
                  <a:close/>
                </a:path>
              </a:pathLst>
            </a:custGeom>
            <a:solidFill>
              <a:schemeClr val="accent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Verdana"/>
                <a:ea typeface="Verdana"/>
                <a:cs typeface="Verdana"/>
                <a:sym typeface="Verdana"/>
              </a:endParaRPr>
            </a:p>
          </p:txBody>
        </p:sp>
        <p:sp>
          <p:nvSpPr>
            <p:cNvPr id="191" name="Google Shape;191;p29"/>
            <p:cNvSpPr/>
            <p:nvPr/>
          </p:nvSpPr>
          <p:spPr>
            <a:xfrm rot="-8100000">
              <a:off x="1487" y="1228"/>
              <a:ext cx="2367" cy="2367"/>
            </a:xfrm>
            <a:custGeom>
              <a:rect b="b" l="l" r="r" t="t"/>
              <a:pathLst>
                <a:path extrusionOk="0" h="21600" w="21600">
                  <a:moveTo>
                    <a:pt x="8996" y="1523"/>
                  </a:moveTo>
                  <a:cubicBezTo>
                    <a:pt x="9590" y="1408"/>
                    <a:pt x="10194" y="1350"/>
                    <a:pt x="10799" y="1350"/>
                  </a:cubicBezTo>
                  <a:cubicBezTo>
                    <a:pt x="11405" y="1350"/>
                    <a:pt x="12009" y="1408"/>
                    <a:pt x="12603" y="1523"/>
                  </a:cubicBezTo>
                  <a:lnTo>
                    <a:pt x="12860" y="198"/>
                  </a:lnTo>
                  <a:cubicBezTo>
                    <a:pt x="12181" y="66"/>
                    <a:pt x="11491" y="0"/>
                    <a:pt x="10800" y="0"/>
                  </a:cubicBezTo>
                  <a:cubicBezTo>
                    <a:pt x="10108" y="0"/>
                    <a:pt x="9418" y="66"/>
                    <a:pt x="8739" y="198"/>
                  </a:cubicBezTo>
                  <a:close/>
                </a:path>
              </a:pathLst>
            </a:custGeom>
            <a:solidFill>
              <a:schemeClr val="accent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Verdana"/>
                <a:ea typeface="Verdana"/>
                <a:cs typeface="Verdana"/>
                <a:sym typeface="Verdana"/>
              </a:endParaRPr>
            </a:p>
          </p:txBody>
        </p:sp>
        <p:sp>
          <p:nvSpPr>
            <p:cNvPr id="192" name="Google Shape;192;p29"/>
            <p:cNvSpPr/>
            <p:nvPr/>
          </p:nvSpPr>
          <p:spPr>
            <a:xfrm rot="-5400000">
              <a:off x="1476" y="1215"/>
              <a:ext cx="2376" cy="2376"/>
            </a:xfrm>
            <a:custGeom>
              <a:rect b="b" l="l" r="r" t="t"/>
              <a:pathLst>
                <a:path extrusionOk="0" h="21600" w="21600">
                  <a:moveTo>
                    <a:pt x="8996" y="1523"/>
                  </a:moveTo>
                  <a:cubicBezTo>
                    <a:pt x="9590" y="1408"/>
                    <a:pt x="10194" y="1350"/>
                    <a:pt x="10799" y="1350"/>
                  </a:cubicBezTo>
                  <a:cubicBezTo>
                    <a:pt x="11405" y="1350"/>
                    <a:pt x="12009" y="1408"/>
                    <a:pt x="12603" y="1523"/>
                  </a:cubicBezTo>
                  <a:lnTo>
                    <a:pt x="12860" y="198"/>
                  </a:lnTo>
                  <a:cubicBezTo>
                    <a:pt x="12181" y="66"/>
                    <a:pt x="11491" y="0"/>
                    <a:pt x="10800" y="0"/>
                  </a:cubicBezTo>
                  <a:cubicBezTo>
                    <a:pt x="10108" y="0"/>
                    <a:pt x="9418" y="66"/>
                    <a:pt x="8739" y="198"/>
                  </a:cubicBezTo>
                  <a:close/>
                </a:path>
              </a:pathLst>
            </a:custGeom>
            <a:solidFill>
              <a:schemeClr val="accent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Verdana"/>
                <a:ea typeface="Verdana"/>
                <a:cs typeface="Verdana"/>
                <a:sym typeface="Verdana"/>
              </a:endParaRPr>
            </a:p>
          </p:txBody>
        </p:sp>
        <p:sp>
          <p:nvSpPr>
            <p:cNvPr id="193" name="Google Shape;193;p29"/>
            <p:cNvSpPr/>
            <p:nvPr/>
          </p:nvSpPr>
          <p:spPr>
            <a:xfrm rot="-2700000">
              <a:off x="1470" y="1213"/>
              <a:ext cx="2367" cy="2367"/>
            </a:xfrm>
            <a:custGeom>
              <a:rect b="b" l="l" r="r" t="t"/>
              <a:pathLst>
                <a:path extrusionOk="0" h="21600" w="21600">
                  <a:moveTo>
                    <a:pt x="8996" y="1523"/>
                  </a:moveTo>
                  <a:cubicBezTo>
                    <a:pt x="9590" y="1408"/>
                    <a:pt x="10194" y="1350"/>
                    <a:pt x="10799" y="1350"/>
                  </a:cubicBezTo>
                  <a:cubicBezTo>
                    <a:pt x="11405" y="1350"/>
                    <a:pt x="12009" y="1408"/>
                    <a:pt x="12603" y="1523"/>
                  </a:cubicBezTo>
                  <a:lnTo>
                    <a:pt x="12860" y="198"/>
                  </a:lnTo>
                  <a:cubicBezTo>
                    <a:pt x="12181" y="66"/>
                    <a:pt x="11491" y="0"/>
                    <a:pt x="10800" y="0"/>
                  </a:cubicBezTo>
                  <a:cubicBezTo>
                    <a:pt x="10108" y="0"/>
                    <a:pt x="9418" y="66"/>
                    <a:pt x="8739" y="198"/>
                  </a:cubicBezTo>
                  <a:close/>
                </a:path>
              </a:pathLst>
            </a:custGeom>
            <a:solidFill>
              <a:schemeClr val="accent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Verdana"/>
                <a:ea typeface="Verdana"/>
                <a:cs typeface="Verdana"/>
                <a:sym typeface="Verdana"/>
              </a:endParaRPr>
            </a:p>
          </p:txBody>
        </p:sp>
        <p:sp>
          <p:nvSpPr>
            <p:cNvPr id="194" name="Google Shape;194;p29"/>
            <p:cNvSpPr/>
            <p:nvPr/>
          </p:nvSpPr>
          <p:spPr>
            <a:xfrm>
              <a:off x="313" y="2808"/>
              <a:ext cx="1800" cy="300"/>
            </a:xfrm>
            <a:prstGeom prst="rect">
              <a:avLst/>
            </a:prstGeom>
            <a:noFill/>
            <a:ln>
              <a:noFill/>
            </a:ln>
          </p:spPr>
          <p:txBody>
            <a:bodyPr anchorCtr="1" anchor="b" bIns="190800" lIns="1242000" spcFirstLastPara="1" rIns="0" wrap="square" tIns="46800">
              <a:noAutofit/>
            </a:bodyPr>
            <a:lstStyle/>
            <a:p>
              <a:pPr indent="0" lvl="0" marL="0" marR="0" rtl="0" algn="ctr">
                <a:lnSpc>
                  <a:spcPct val="76000"/>
                </a:lnSpc>
                <a:spcBef>
                  <a:spcPts val="0"/>
                </a:spcBef>
                <a:spcAft>
                  <a:spcPts val="0"/>
                </a:spcAft>
                <a:buClr>
                  <a:srgbClr val="FFFFFF"/>
                </a:buClr>
                <a:buSzPts val="1800"/>
                <a:buFont typeface="Arial"/>
                <a:buNone/>
              </a:pPr>
              <a:r>
                <a:rPr i="0" lang="pt-BR" sz="2000" u="none" cap="none" strike="noStrike">
                  <a:solidFill>
                    <a:srgbClr val="000000"/>
                  </a:solidFill>
                  <a:latin typeface="Georgia"/>
                  <a:ea typeface="Georgia"/>
                  <a:cs typeface="Georgia"/>
                  <a:sym typeface="Georgia"/>
                </a:rPr>
                <a:t>Vara da Infância</a:t>
              </a:r>
              <a:endParaRPr sz="2000">
                <a:latin typeface="Georgia"/>
                <a:ea typeface="Georgia"/>
                <a:cs typeface="Georgia"/>
                <a:sym typeface="Georgia"/>
              </a:endParaRPr>
            </a:p>
            <a:p>
              <a:pPr indent="0" lvl="0" marL="0" marR="0" rtl="0" algn="ctr">
                <a:lnSpc>
                  <a:spcPct val="76000"/>
                </a:lnSpc>
                <a:spcBef>
                  <a:spcPts val="0"/>
                </a:spcBef>
                <a:spcAft>
                  <a:spcPts val="0"/>
                </a:spcAft>
                <a:buClr>
                  <a:srgbClr val="FFFFFF"/>
                </a:buClr>
                <a:buSzPts val="1800"/>
                <a:buFont typeface="Arial"/>
                <a:buNone/>
              </a:pPr>
              <a:r>
                <a:rPr i="0" lang="pt-BR" sz="2000" u="none" cap="none" strike="noStrike">
                  <a:solidFill>
                    <a:srgbClr val="000000"/>
                  </a:solidFill>
                  <a:latin typeface="Georgia"/>
                  <a:ea typeface="Georgia"/>
                  <a:cs typeface="Georgia"/>
                  <a:sym typeface="Georgia"/>
                </a:rPr>
                <a:t>e Juventude</a:t>
              </a:r>
              <a:endParaRPr sz="2000">
                <a:latin typeface="Georgia"/>
                <a:ea typeface="Georgia"/>
                <a:cs typeface="Georgia"/>
                <a:sym typeface="Georgia"/>
              </a:endParaRPr>
            </a:p>
          </p:txBody>
        </p:sp>
        <p:sp>
          <p:nvSpPr>
            <p:cNvPr id="195" name="Google Shape;195;p29"/>
            <p:cNvSpPr/>
            <p:nvPr/>
          </p:nvSpPr>
          <p:spPr>
            <a:xfrm>
              <a:off x="672" y="1821"/>
              <a:ext cx="1500" cy="300"/>
            </a:xfrm>
            <a:prstGeom prst="rect">
              <a:avLst/>
            </a:prstGeom>
            <a:noFill/>
            <a:ln>
              <a:noFill/>
            </a:ln>
          </p:spPr>
          <p:txBody>
            <a:bodyPr anchorCtr="0" anchor="ctr" bIns="45700" lIns="234000" spcFirstLastPara="1" rIns="342000" wrap="square" tIns="45700">
              <a:noAutofit/>
            </a:bodyPr>
            <a:lstStyle/>
            <a:p>
              <a:pPr indent="0" lvl="0" marL="0" marR="0" rtl="0" algn="ctr">
                <a:lnSpc>
                  <a:spcPct val="76000"/>
                </a:lnSpc>
                <a:spcBef>
                  <a:spcPts val="0"/>
                </a:spcBef>
                <a:spcAft>
                  <a:spcPts val="0"/>
                </a:spcAft>
                <a:buClr>
                  <a:srgbClr val="FFFFFF"/>
                </a:buClr>
                <a:buSzPts val="1800"/>
                <a:buFont typeface="Arial"/>
                <a:buNone/>
              </a:pPr>
              <a:r>
                <a:rPr i="0" lang="pt-BR" sz="2000" u="none" cap="none" strike="noStrike">
                  <a:solidFill>
                    <a:srgbClr val="000000"/>
                  </a:solidFill>
                  <a:latin typeface="Georgia"/>
                  <a:ea typeface="Georgia"/>
                  <a:cs typeface="Georgia"/>
                  <a:sym typeface="Georgia"/>
                </a:rPr>
                <a:t>Segurança Pública,</a:t>
              </a:r>
              <a:endParaRPr sz="2000">
                <a:latin typeface="Georgia"/>
                <a:ea typeface="Georgia"/>
                <a:cs typeface="Georgia"/>
                <a:sym typeface="Georgia"/>
              </a:endParaRPr>
            </a:p>
            <a:p>
              <a:pPr indent="0" lvl="0" marL="0" marR="0" rtl="0" algn="ctr">
                <a:lnSpc>
                  <a:spcPct val="76000"/>
                </a:lnSpc>
                <a:spcBef>
                  <a:spcPts val="0"/>
                </a:spcBef>
                <a:spcAft>
                  <a:spcPts val="0"/>
                </a:spcAft>
                <a:buClr>
                  <a:srgbClr val="FFFFFF"/>
                </a:buClr>
                <a:buSzPts val="1800"/>
                <a:buFont typeface="Arial"/>
                <a:buNone/>
              </a:pPr>
              <a:r>
                <a:rPr i="0" lang="pt-BR" sz="2000" u="none" cap="none" strike="noStrike">
                  <a:solidFill>
                    <a:srgbClr val="000000"/>
                  </a:solidFill>
                  <a:latin typeface="Georgia"/>
                  <a:ea typeface="Georgia"/>
                  <a:cs typeface="Georgia"/>
                  <a:sym typeface="Georgia"/>
                </a:rPr>
                <a:t>Delegacias e IML</a:t>
              </a:r>
              <a:endParaRPr sz="2000">
                <a:latin typeface="Georgia"/>
                <a:ea typeface="Georgia"/>
                <a:cs typeface="Georgia"/>
                <a:sym typeface="Georgia"/>
              </a:endParaRPr>
            </a:p>
          </p:txBody>
        </p:sp>
        <p:sp>
          <p:nvSpPr>
            <p:cNvPr id="196" name="Google Shape;196;p29"/>
            <p:cNvSpPr/>
            <p:nvPr/>
          </p:nvSpPr>
          <p:spPr>
            <a:xfrm>
              <a:off x="3443" y="1833"/>
              <a:ext cx="900" cy="300"/>
            </a:xfrm>
            <a:prstGeom prst="rect">
              <a:avLst/>
            </a:prstGeom>
            <a:noFill/>
            <a:ln>
              <a:noFill/>
            </a:ln>
          </p:spPr>
          <p:txBody>
            <a:bodyPr anchorCtr="0" anchor="ctr" bIns="45700" lIns="0" spcFirstLastPara="1" rIns="378000" wrap="square" tIns="45700">
              <a:noAutofit/>
            </a:bodyPr>
            <a:lstStyle/>
            <a:p>
              <a:pPr indent="0" lvl="0" marL="0" marR="0" rtl="0" algn="ctr">
                <a:lnSpc>
                  <a:spcPct val="76000"/>
                </a:lnSpc>
                <a:spcBef>
                  <a:spcPts val="0"/>
                </a:spcBef>
                <a:spcAft>
                  <a:spcPts val="0"/>
                </a:spcAft>
                <a:buClr>
                  <a:srgbClr val="FFFFFF"/>
                </a:buClr>
                <a:buSzPts val="1700"/>
                <a:buFont typeface="Arial"/>
                <a:buNone/>
              </a:pPr>
              <a:r>
                <a:rPr i="0" lang="pt-BR" sz="2000" u="none" cap="none" strike="noStrike">
                  <a:solidFill>
                    <a:srgbClr val="000000"/>
                  </a:solidFill>
                  <a:latin typeface="Georgia"/>
                  <a:ea typeface="Georgia"/>
                  <a:cs typeface="Georgia"/>
                  <a:sym typeface="Georgia"/>
                </a:rPr>
                <a:t>Ministério</a:t>
              </a:r>
              <a:endParaRPr sz="2000">
                <a:latin typeface="Georgia"/>
                <a:ea typeface="Georgia"/>
                <a:cs typeface="Georgia"/>
                <a:sym typeface="Georgia"/>
              </a:endParaRPr>
            </a:p>
            <a:p>
              <a:pPr indent="0" lvl="0" marL="0" marR="0" rtl="0" algn="ctr">
                <a:lnSpc>
                  <a:spcPct val="76000"/>
                </a:lnSpc>
                <a:spcBef>
                  <a:spcPts val="0"/>
                </a:spcBef>
                <a:spcAft>
                  <a:spcPts val="0"/>
                </a:spcAft>
                <a:buClr>
                  <a:srgbClr val="FFFFFF"/>
                </a:buClr>
                <a:buSzPts val="1700"/>
                <a:buFont typeface="Arial"/>
                <a:buNone/>
              </a:pPr>
              <a:r>
                <a:rPr i="0" lang="pt-BR" sz="2000" u="none" cap="none" strike="noStrike">
                  <a:solidFill>
                    <a:srgbClr val="000000"/>
                  </a:solidFill>
                  <a:latin typeface="Georgia"/>
                  <a:ea typeface="Georgia"/>
                  <a:cs typeface="Georgia"/>
                  <a:sym typeface="Georgia"/>
                </a:rPr>
                <a:t>Público</a:t>
              </a:r>
              <a:endParaRPr sz="2000">
                <a:latin typeface="Georgia"/>
                <a:ea typeface="Georgia"/>
                <a:cs typeface="Georgia"/>
                <a:sym typeface="Georgia"/>
              </a:endParaRPr>
            </a:p>
          </p:txBody>
        </p:sp>
        <p:sp>
          <p:nvSpPr>
            <p:cNvPr id="197" name="Google Shape;197;p29"/>
            <p:cNvSpPr/>
            <p:nvPr/>
          </p:nvSpPr>
          <p:spPr>
            <a:xfrm>
              <a:off x="3481" y="2669"/>
              <a:ext cx="900" cy="300"/>
            </a:xfrm>
            <a:prstGeom prst="rect">
              <a:avLst/>
            </a:prstGeom>
            <a:noFill/>
            <a:ln>
              <a:noFill/>
            </a:ln>
          </p:spPr>
          <p:txBody>
            <a:bodyPr anchorCtr="0" anchor="ctr" bIns="45700" lIns="91425" spcFirstLastPara="1" rIns="91425" wrap="square" tIns="45700">
              <a:noAutofit/>
            </a:bodyPr>
            <a:lstStyle/>
            <a:p>
              <a:pPr indent="0" lvl="0" marL="0" marR="0" rtl="0" algn="ctr">
                <a:lnSpc>
                  <a:spcPct val="76000"/>
                </a:lnSpc>
                <a:spcBef>
                  <a:spcPts val="0"/>
                </a:spcBef>
                <a:spcAft>
                  <a:spcPts val="0"/>
                </a:spcAft>
                <a:buClr>
                  <a:srgbClr val="FFFFFF"/>
                </a:buClr>
                <a:buSzPts val="1600"/>
                <a:buFont typeface="Arial"/>
                <a:buNone/>
              </a:pPr>
              <a:r>
                <a:rPr i="0" lang="pt-BR" sz="2000" u="none" cap="none" strike="noStrike">
                  <a:solidFill>
                    <a:srgbClr val="000000"/>
                  </a:solidFill>
                  <a:latin typeface="Georgia"/>
                  <a:ea typeface="Georgia"/>
                  <a:cs typeface="Georgia"/>
                  <a:sym typeface="Georgia"/>
                </a:rPr>
                <a:t>CDMCA/</a:t>
              </a:r>
              <a:endParaRPr sz="2000">
                <a:latin typeface="Georgia"/>
                <a:ea typeface="Georgia"/>
                <a:cs typeface="Georgia"/>
                <a:sym typeface="Georgia"/>
              </a:endParaRPr>
            </a:p>
            <a:p>
              <a:pPr indent="0" lvl="0" marL="0" marR="0" rtl="0" algn="ctr">
                <a:lnSpc>
                  <a:spcPct val="76000"/>
                </a:lnSpc>
                <a:spcBef>
                  <a:spcPts val="0"/>
                </a:spcBef>
                <a:spcAft>
                  <a:spcPts val="0"/>
                </a:spcAft>
                <a:buClr>
                  <a:srgbClr val="FFFFFF"/>
                </a:buClr>
                <a:buSzPts val="1600"/>
                <a:buFont typeface="Arial"/>
                <a:buNone/>
              </a:pPr>
              <a:r>
                <a:rPr i="0" lang="pt-BR" sz="2000" u="none" cap="none" strike="noStrike">
                  <a:solidFill>
                    <a:srgbClr val="000000"/>
                  </a:solidFill>
                  <a:latin typeface="Georgia"/>
                  <a:ea typeface="Georgia"/>
                  <a:cs typeface="Georgia"/>
                  <a:sym typeface="Georgia"/>
                </a:rPr>
                <a:t>COMDICAS</a:t>
              </a:r>
              <a:endParaRPr sz="2000">
                <a:latin typeface="Georgia"/>
                <a:ea typeface="Georgia"/>
                <a:cs typeface="Georgia"/>
                <a:sym typeface="Georgia"/>
              </a:endParaRPr>
            </a:p>
          </p:txBody>
        </p:sp>
        <p:sp>
          <p:nvSpPr>
            <p:cNvPr id="198" name="Google Shape;198;p29"/>
            <p:cNvSpPr/>
            <p:nvPr/>
          </p:nvSpPr>
          <p:spPr>
            <a:xfrm>
              <a:off x="2740" y="3371"/>
              <a:ext cx="900" cy="300"/>
            </a:xfrm>
            <a:prstGeom prst="rect">
              <a:avLst/>
            </a:prstGeom>
            <a:noFill/>
            <a:ln>
              <a:noFill/>
            </a:ln>
          </p:spPr>
          <p:txBody>
            <a:bodyPr anchorCtr="0" anchor="ctr" bIns="45700" lIns="198000" spcFirstLastPara="1" rIns="91425" wrap="square" tIns="154800">
              <a:noAutofit/>
            </a:bodyPr>
            <a:lstStyle/>
            <a:p>
              <a:pPr indent="0" lvl="0" marL="0" marR="0" rtl="0" algn="ctr">
                <a:lnSpc>
                  <a:spcPct val="76000"/>
                </a:lnSpc>
                <a:spcBef>
                  <a:spcPts val="0"/>
                </a:spcBef>
                <a:spcAft>
                  <a:spcPts val="0"/>
                </a:spcAft>
                <a:buClr>
                  <a:srgbClr val="FFFFFF"/>
                </a:buClr>
                <a:buSzPts val="1700"/>
                <a:buFont typeface="Arial"/>
                <a:buNone/>
              </a:pPr>
              <a:r>
                <a:rPr i="0" lang="pt-BR" sz="2000" u="none" cap="none" strike="noStrike">
                  <a:solidFill>
                    <a:srgbClr val="000000"/>
                  </a:solidFill>
                  <a:latin typeface="Georgia"/>
                  <a:ea typeface="Georgia"/>
                  <a:cs typeface="Georgia"/>
                  <a:sym typeface="Georgia"/>
                </a:rPr>
                <a:t>Conselho</a:t>
              </a:r>
              <a:endParaRPr sz="2000">
                <a:latin typeface="Georgia"/>
                <a:ea typeface="Georgia"/>
                <a:cs typeface="Georgia"/>
                <a:sym typeface="Georgia"/>
              </a:endParaRPr>
            </a:p>
            <a:p>
              <a:pPr indent="0" lvl="0" marL="0" marR="0" rtl="0" algn="ctr">
                <a:lnSpc>
                  <a:spcPct val="76000"/>
                </a:lnSpc>
                <a:spcBef>
                  <a:spcPts val="0"/>
                </a:spcBef>
                <a:spcAft>
                  <a:spcPts val="0"/>
                </a:spcAft>
                <a:buClr>
                  <a:srgbClr val="FFFFFF"/>
                </a:buClr>
                <a:buSzPts val="1700"/>
                <a:buFont typeface="Arial"/>
                <a:buNone/>
              </a:pPr>
              <a:r>
                <a:rPr i="0" lang="pt-BR" sz="2000" u="none" cap="none" strike="noStrike">
                  <a:solidFill>
                    <a:srgbClr val="000000"/>
                  </a:solidFill>
                  <a:latin typeface="Georgia"/>
                  <a:ea typeface="Georgia"/>
                  <a:cs typeface="Georgia"/>
                  <a:sym typeface="Georgia"/>
                </a:rPr>
                <a:t>Tutelar</a:t>
              </a:r>
              <a:endParaRPr sz="2000">
                <a:latin typeface="Georgia"/>
                <a:ea typeface="Georgia"/>
                <a:cs typeface="Georgia"/>
                <a:sym typeface="Georgia"/>
              </a:endParaRPr>
            </a:p>
          </p:txBody>
        </p:sp>
        <p:sp>
          <p:nvSpPr>
            <p:cNvPr id="199" name="Google Shape;199;p29"/>
            <p:cNvSpPr/>
            <p:nvPr/>
          </p:nvSpPr>
          <p:spPr>
            <a:xfrm>
              <a:off x="1724" y="1092"/>
              <a:ext cx="900" cy="300"/>
            </a:xfrm>
            <a:prstGeom prst="rect">
              <a:avLst/>
            </a:prstGeom>
            <a:noFill/>
            <a:ln>
              <a:noFill/>
            </a:ln>
          </p:spPr>
          <p:txBody>
            <a:bodyPr anchorCtr="0" anchor="ctr" bIns="45700" lIns="91425" spcFirstLastPara="1" rIns="198000" wrap="square" tIns="154800">
              <a:noAutofit/>
            </a:bodyPr>
            <a:lstStyle/>
            <a:p>
              <a:pPr indent="0" lvl="0" marL="0" marR="0" rtl="0" algn="ctr">
                <a:lnSpc>
                  <a:spcPct val="76000"/>
                </a:lnSpc>
                <a:spcBef>
                  <a:spcPts val="0"/>
                </a:spcBef>
                <a:spcAft>
                  <a:spcPts val="0"/>
                </a:spcAft>
                <a:buClr>
                  <a:srgbClr val="FFFFFF"/>
                </a:buClr>
                <a:buSzPts val="1800"/>
                <a:buFont typeface="Arial"/>
                <a:buNone/>
              </a:pPr>
              <a:r>
                <a:rPr i="0" lang="pt-BR" sz="2000" u="none" cap="none" strike="noStrike">
                  <a:solidFill>
                    <a:srgbClr val="000000"/>
                  </a:solidFill>
                  <a:latin typeface="Georgia"/>
                  <a:ea typeface="Georgia"/>
                  <a:cs typeface="Georgia"/>
                  <a:sym typeface="Georgia"/>
                </a:rPr>
                <a:t>CREAS</a:t>
              </a:r>
              <a:endParaRPr sz="2000">
                <a:latin typeface="Georgia"/>
                <a:ea typeface="Georgia"/>
                <a:cs typeface="Georgia"/>
                <a:sym typeface="Georgia"/>
              </a:endParaRPr>
            </a:p>
          </p:txBody>
        </p:sp>
        <p:sp>
          <p:nvSpPr>
            <p:cNvPr id="200" name="Google Shape;200;p29"/>
            <p:cNvSpPr/>
            <p:nvPr/>
          </p:nvSpPr>
          <p:spPr>
            <a:xfrm>
              <a:off x="2863" y="1092"/>
              <a:ext cx="600" cy="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66F54"/>
                </a:buClr>
                <a:buSzPts val="1800"/>
                <a:buFont typeface="Questrial"/>
                <a:buNone/>
              </a:pPr>
              <a:r>
                <a:rPr i="0" lang="pt-BR" sz="2000" u="none" cap="none" strike="noStrike">
                  <a:latin typeface="Georgia"/>
                  <a:ea typeface="Georgia"/>
                  <a:cs typeface="Georgia"/>
                  <a:sym typeface="Georgia"/>
                </a:rPr>
                <a:t>Saúde</a:t>
              </a:r>
              <a:endParaRPr sz="2000">
                <a:latin typeface="Georgia"/>
                <a:ea typeface="Georgia"/>
                <a:cs typeface="Georgia"/>
                <a:sym typeface="Georgia"/>
              </a:endParaRPr>
            </a:p>
          </p:txBody>
        </p:sp>
        <p:sp>
          <p:nvSpPr>
            <p:cNvPr id="201" name="Google Shape;201;p29"/>
            <p:cNvSpPr/>
            <p:nvPr/>
          </p:nvSpPr>
          <p:spPr>
            <a:xfrm>
              <a:off x="1648" y="3423"/>
              <a:ext cx="900" cy="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66F54"/>
                </a:buClr>
                <a:buSzPts val="1800"/>
                <a:buFont typeface="Questrial"/>
                <a:buNone/>
              </a:pPr>
              <a:r>
                <a:rPr i="0" lang="pt-BR" sz="2000" u="none" cap="none" strike="noStrike">
                  <a:latin typeface="Georgia"/>
                  <a:ea typeface="Georgia"/>
                  <a:cs typeface="Georgia"/>
                  <a:sym typeface="Georgia"/>
                </a:rPr>
                <a:t>Escola:</a:t>
              </a:r>
              <a:endParaRPr sz="2000">
                <a:latin typeface="Georgia"/>
                <a:ea typeface="Georgia"/>
                <a:cs typeface="Georgia"/>
                <a:sym typeface="Georgia"/>
              </a:endParaRPr>
            </a:p>
            <a:p>
              <a:pPr indent="0" lvl="0" marL="0" marR="0" rtl="0" algn="ctr">
                <a:lnSpc>
                  <a:spcPct val="100000"/>
                </a:lnSpc>
                <a:spcBef>
                  <a:spcPts val="0"/>
                </a:spcBef>
                <a:spcAft>
                  <a:spcPts val="0"/>
                </a:spcAft>
                <a:buClr>
                  <a:srgbClr val="766F54"/>
                </a:buClr>
                <a:buSzPts val="1200"/>
                <a:buFont typeface="Questrial"/>
                <a:buNone/>
              </a:pPr>
              <a:r>
                <a:rPr lang="pt-BR" sz="2000">
                  <a:latin typeface="Georgia"/>
                  <a:ea typeface="Georgia"/>
                  <a:cs typeface="Georgia"/>
                  <a:sym typeface="Georgia"/>
                </a:rPr>
                <a:t>Profissionais</a:t>
              </a:r>
              <a:endParaRPr sz="2000">
                <a:latin typeface="Georgia"/>
                <a:ea typeface="Georgia"/>
                <a:cs typeface="Georgia"/>
                <a:sym typeface="Georgia"/>
              </a:endParaRPr>
            </a:p>
          </p:txBody>
        </p:sp>
      </p:grpSp>
      <p:sp>
        <p:nvSpPr>
          <p:cNvPr id="202" name="Google Shape;202;p29"/>
          <p:cNvSpPr txBox="1"/>
          <p:nvPr/>
        </p:nvSpPr>
        <p:spPr>
          <a:xfrm>
            <a:off x="3148200" y="3914350"/>
            <a:ext cx="3000000" cy="756600"/>
          </a:xfrm>
          <a:prstGeom prst="rect">
            <a:avLst/>
          </a:prstGeom>
          <a:noFill/>
          <a:ln>
            <a:noFill/>
          </a:ln>
        </p:spPr>
        <p:txBody>
          <a:bodyPr anchorCtr="0" anchor="t" bIns="91425" lIns="91425" spcFirstLastPara="1" rIns="91425" wrap="square" tIns="91425">
            <a:noAutofit/>
          </a:bodyPr>
          <a:lstStyle/>
          <a:p>
            <a:pPr indent="0" lvl="0" marL="0" rtl="0" algn="ctr">
              <a:lnSpc>
                <a:spcPct val="76000"/>
              </a:lnSpc>
              <a:spcBef>
                <a:spcPts val="0"/>
              </a:spcBef>
              <a:spcAft>
                <a:spcPts val="0"/>
              </a:spcAft>
              <a:buNone/>
            </a:pPr>
            <a:r>
              <a:rPr b="1" lang="pt-BR" sz="2400">
                <a:solidFill>
                  <a:schemeClr val="dk1"/>
                </a:solidFill>
                <a:latin typeface="Georgia"/>
                <a:ea typeface="Georgia"/>
                <a:cs typeface="Georgia"/>
                <a:sym typeface="Georgia"/>
              </a:rPr>
              <a:t>Identificação de Demanda</a:t>
            </a:r>
            <a:endParaRPr b="1" sz="2400">
              <a:solidFill>
                <a:schemeClr val="dk1"/>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id="207" name="Google Shape;207;p30"/>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08" name="Google Shape;208;p30"/>
          <p:cNvSpPr txBox="1"/>
          <p:nvPr/>
        </p:nvSpPr>
        <p:spPr>
          <a:xfrm>
            <a:off x="720000" y="3261500"/>
            <a:ext cx="7671000" cy="7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sz="3000">
                <a:solidFill>
                  <a:srgbClr val="262626"/>
                </a:solidFill>
                <a:latin typeface="Georgia"/>
                <a:ea typeface="Georgia"/>
                <a:cs typeface="Georgia"/>
                <a:sym typeface="Georgia"/>
              </a:rPr>
              <a:t>Amparo legal – A legislação brasileira</a:t>
            </a:r>
            <a:endParaRPr b="1" sz="3000">
              <a:solidFill>
                <a:srgbClr val="262626"/>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pic>
        <p:nvPicPr>
          <p:cNvPr id="213" name="Google Shape;213;p31"/>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14" name="Google Shape;214;p31"/>
          <p:cNvSpPr txBox="1"/>
          <p:nvPr/>
        </p:nvSpPr>
        <p:spPr>
          <a:xfrm>
            <a:off x="720000" y="1432700"/>
            <a:ext cx="7560000" cy="386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400">
                <a:latin typeface="Georgia"/>
                <a:ea typeface="Georgia"/>
                <a:cs typeface="Georgia"/>
                <a:sym typeface="Georgia"/>
              </a:rPr>
              <a:t>Violência Doméstica - legislação</a:t>
            </a:r>
            <a:endParaRPr sz="2400">
              <a:latin typeface="Georgia"/>
              <a:ea typeface="Georgia"/>
              <a:cs typeface="Georgia"/>
              <a:sym typeface="Georgia"/>
            </a:endParaRPr>
          </a:p>
          <a:p>
            <a:pPr indent="0" lvl="0" marL="0" rtl="0" algn="l">
              <a:spcBef>
                <a:spcPts val="0"/>
              </a:spcBef>
              <a:spcAft>
                <a:spcPts val="0"/>
              </a:spcAft>
              <a:buNone/>
            </a:pPr>
            <a:r>
              <a:t/>
            </a:r>
            <a:endParaRPr sz="2400">
              <a:latin typeface="Georgia"/>
              <a:ea typeface="Georgia"/>
              <a:cs typeface="Georgia"/>
              <a:sym typeface="Georgia"/>
            </a:endParaRPr>
          </a:p>
          <a:p>
            <a:pPr indent="0" lvl="0" marL="0" rtl="0" algn="just">
              <a:spcBef>
                <a:spcPts val="0"/>
              </a:spcBef>
              <a:spcAft>
                <a:spcPts val="0"/>
              </a:spcAft>
              <a:buNone/>
            </a:pPr>
            <a:r>
              <a:rPr lang="pt-BR" sz="2400">
                <a:latin typeface="Georgia"/>
                <a:ea typeface="Georgia"/>
                <a:cs typeface="Georgia"/>
                <a:sym typeface="Georgia"/>
              </a:rPr>
              <a:t>A legislação que trata sobre a questão da violência doméstica no Brasil:</a:t>
            </a:r>
            <a:endParaRPr sz="2400">
              <a:latin typeface="Georgia"/>
              <a:ea typeface="Georgia"/>
              <a:cs typeface="Georgia"/>
              <a:sym typeface="Georgia"/>
            </a:endParaRPr>
          </a:p>
          <a:p>
            <a:pPr indent="0" lvl="0" marL="0" rtl="0" algn="just">
              <a:spcBef>
                <a:spcPts val="0"/>
              </a:spcBef>
              <a:spcAft>
                <a:spcPts val="0"/>
              </a:spcAft>
              <a:buClr>
                <a:srgbClr val="970501"/>
              </a:buClr>
              <a:buSzPts val="2800"/>
              <a:buFont typeface="Noto Sans Symbols"/>
              <a:buNone/>
            </a:pPr>
            <a:r>
              <a:t/>
            </a:r>
            <a:endParaRPr sz="2400">
              <a:latin typeface="Georgia"/>
              <a:ea typeface="Georgia"/>
              <a:cs typeface="Georgia"/>
              <a:sym typeface="Georgia"/>
            </a:endParaRPr>
          </a:p>
          <a:p>
            <a:pPr indent="-381000" lvl="0" marL="457200" rtl="0" algn="just">
              <a:spcBef>
                <a:spcPts val="700"/>
              </a:spcBef>
              <a:spcAft>
                <a:spcPts val="0"/>
              </a:spcAft>
              <a:buClr>
                <a:schemeClr val="accent1"/>
              </a:buClr>
              <a:buSzPts val="2400"/>
              <a:buFont typeface="Georgia"/>
              <a:buChar char="●"/>
            </a:pPr>
            <a:r>
              <a:rPr lang="pt-BR" sz="2400">
                <a:latin typeface="Georgia"/>
                <a:ea typeface="Georgia"/>
                <a:cs typeface="Georgia"/>
                <a:sym typeface="Georgia"/>
              </a:rPr>
              <a:t>ECA – Lei 8.069/90</a:t>
            </a:r>
            <a:endParaRPr sz="2400">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Código Penal – Decreto-Lei 2.848/40</a:t>
            </a:r>
            <a:endParaRPr sz="2400">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Lei dos Crimes de Tortura – Lei 9.455/97</a:t>
            </a:r>
            <a:endParaRPr sz="2400">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Lei Maria da Penha - Lei 11.340/06 </a:t>
            </a:r>
            <a:endParaRPr sz="2400">
              <a:latin typeface="Georgia"/>
              <a:ea typeface="Georgia"/>
              <a:cs typeface="Georgia"/>
              <a:sym typeface="Georgia"/>
            </a:endParaRPr>
          </a:p>
          <a:p>
            <a:pPr indent="-385763" lvl="0" marL="723901" rtl="0" algn="l">
              <a:spcBef>
                <a:spcPts val="1000"/>
              </a:spcBef>
              <a:spcAft>
                <a:spcPts val="0"/>
              </a:spcAft>
              <a:buClr>
                <a:schemeClr val="dk1"/>
              </a:buClr>
              <a:buSzPts val="2600"/>
              <a:buFont typeface="Arial"/>
              <a:buNone/>
            </a:pPr>
            <a:r>
              <a:t/>
            </a:r>
            <a:endParaRPr sz="2400">
              <a:solidFill>
                <a:srgbClr val="3F3F3F"/>
              </a:solidFill>
              <a:latin typeface="Georgia"/>
              <a:ea typeface="Georgia"/>
              <a:cs typeface="Georgia"/>
              <a:sym typeface="Georgia"/>
            </a:endParaRPr>
          </a:p>
          <a:p>
            <a:pPr indent="0" lvl="0" marL="0" rtl="0" algn="l">
              <a:spcBef>
                <a:spcPts val="0"/>
              </a:spcBef>
              <a:spcAft>
                <a:spcPts val="0"/>
              </a:spcAft>
              <a:buNone/>
            </a:pPr>
            <a:r>
              <a:t/>
            </a:r>
            <a:endParaRPr sz="2400">
              <a:solidFill>
                <a:srgbClr val="262626"/>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65" name="Google Shape;65;p14"/>
          <p:cNvSpPr txBox="1"/>
          <p:nvPr/>
        </p:nvSpPr>
        <p:spPr>
          <a:xfrm>
            <a:off x="720000" y="1440000"/>
            <a:ext cx="7560000" cy="5293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pt-BR" sz="2400">
                <a:latin typeface="Georgia"/>
                <a:ea typeface="Georgia"/>
                <a:cs typeface="Georgia"/>
                <a:sym typeface="Georgia"/>
              </a:rPr>
              <a:t>Por que este tema?</a:t>
            </a:r>
            <a:endParaRPr sz="2400">
              <a:latin typeface="Georgia"/>
              <a:ea typeface="Georgia"/>
              <a:cs typeface="Georgia"/>
              <a:sym typeface="Georgia"/>
            </a:endParaRPr>
          </a:p>
          <a:p>
            <a:pPr indent="0" lvl="0" marL="0" rtl="0" algn="just">
              <a:lnSpc>
                <a:spcPct val="115000"/>
              </a:lnSpc>
              <a:spcBef>
                <a:spcPts val="0"/>
              </a:spcBef>
              <a:spcAft>
                <a:spcPts val="0"/>
              </a:spcAft>
              <a:buNone/>
            </a:pPr>
            <a:r>
              <a:t/>
            </a:r>
            <a:endParaRPr sz="1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Questão de saúde: </a:t>
            </a:r>
            <a:endParaRPr sz="2000">
              <a:latin typeface="Georgia"/>
              <a:ea typeface="Georgia"/>
              <a:cs typeface="Georgia"/>
              <a:sym typeface="Georgia"/>
            </a:endParaRPr>
          </a:p>
          <a:p>
            <a:pPr indent="-355600" lvl="1" marL="9144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Relatório Mundial Sobre Violência e Saúde (OMS, 2002) passa a tratar do assunto.</a:t>
            </a:r>
            <a:endParaRPr sz="2000">
              <a:latin typeface="Georgia"/>
              <a:ea typeface="Georgia"/>
              <a:cs typeface="Georgia"/>
              <a:sym typeface="Georgia"/>
            </a:endParaRPr>
          </a:p>
          <a:p>
            <a:pPr indent="-355600" lvl="1" marL="9144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Organização Pan-Americana da Saúde assumiu em 1993, e ratificou em 1996, que a violência em todas suas manifestações é uma prioridade de saúde pública.</a:t>
            </a:r>
            <a:endParaRPr sz="2000">
              <a:latin typeface="Georgia"/>
              <a:ea typeface="Georgia"/>
              <a:cs typeface="Georgia"/>
              <a:sym typeface="Georgia"/>
            </a:endParaRPr>
          </a:p>
          <a:p>
            <a:pPr indent="-355600" lvl="1" marL="9144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Sabemos que grande parte dos casos de violência doméstica não são registrados em função do baixo índice de denúncias aos órgãos competentes, indicando a necessidade de estarmos mais atentos a estas situações.</a:t>
            </a:r>
            <a:endParaRPr sz="2000">
              <a:latin typeface="Georgia"/>
              <a:ea typeface="Georgia"/>
              <a:cs typeface="Georgia"/>
              <a:sym typeface="Georgia"/>
            </a:endParaRPr>
          </a:p>
          <a:p>
            <a:pPr indent="-355600" lvl="1" marL="9144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A OMS utiliza a abordagem ecológica do desenvolvimento humano, considerando a violência como multifatorial, determinada pelo seu contexto.</a:t>
            </a:r>
            <a:endParaRPr sz="2000">
              <a:latin typeface="Georgia"/>
              <a:ea typeface="Georgia"/>
              <a:cs typeface="Georgia"/>
              <a:sym typeface="Georgia"/>
            </a:endParaRPr>
          </a:p>
          <a:p>
            <a:pPr indent="0" lvl="0" marL="0" rtl="0" algn="just">
              <a:lnSpc>
                <a:spcPct val="115000"/>
              </a:lnSpc>
              <a:spcBef>
                <a:spcPts val="0"/>
              </a:spcBef>
              <a:spcAft>
                <a:spcPts val="0"/>
              </a:spcAft>
              <a:buNone/>
            </a:pPr>
            <a:r>
              <a:t/>
            </a:r>
            <a:endParaRPr sz="2000">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id="219" name="Google Shape;219;p32"/>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20" name="Google Shape;220;p32"/>
          <p:cNvSpPr txBox="1"/>
          <p:nvPr/>
        </p:nvSpPr>
        <p:spPr>
          <a:xfrm>
            <a:off x="720000" y="1432700"/>
            <a:ext cx="7560000" cy="50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800">
                <a:solidFill>
                  <a:srgbClr val="262626"/>
                </a:solidFill>
                <a:latin typeface="Georgia"/>
                <a:ea typeface="Georgia"/>
                <a:cs typeface="Georgia"/>
                <a:sym typeface="Georgia"/>
              </a:rPr>
              <a:t>R</a:t>
            </a:r>
            <a:r>
              <a:rPr lang="pt-BR" sz="2400">
                <a:solidFill>
                  <a:srgbClr val="262626"/>
                </a:solidFill>
                <a:latin typeface="Georgia"/>
                <a:ea typeface="Georgia"/>
                <a:cs typeface="Georgia"/>
                <a:sym typeface="Georgia"/>
              </a:rPr>
              <a:t>esponsabilidade da Escola e dos profissionais de saúde</a:t>
            </a:r>
            <a:endParaRPr sz="2400">
              <a:solidFill>
                <a:srgbClr val="262626"/>
              </a:solidFill>
              <a:latin typeface="Georgia"/>
              <a:ea typeface="Georgia"/>
              <a:cs typeface="Georgia"/>
              <a:sym typeface="Georgia"/>
            </a:endParaRPr>
          </a:p>
          <a:p>
            <a:pPr indent="0" lvl="0" marL="0" rtl="0" algn="l">
              <a:spcBef>
                <a:spcPts val="0"/>
              </a:spcBef>
              <a:spcAft>
                <a:spcPts val="0"/>
              </a:spcAft>
              <a:buNone/>
            </a:pPr>
            <a:r>
              <a:t/>
            </a:r>
            <a:endParaRPr sz="2400">
              <a:solidFill>
                <a:srgbClr val="262626"/>
              </a:solidFill>
              <a:latin typeface="Georgia"/>
              <a:ea typeface="Georgia"/>
              <a:cs typeface="Georgia"/>
              <a:sym typeface="Georgia"/>
            </a:endParaRPr>
          </a:p>
          <a:p>
            <a:pPr indent="0" lvl="0" marL="0" rtl="0" algn="l">
              <a:spcBef>
                <a:spcPts val="0"/>
              </a:spcBef>
              <a:spcAft>
                <a:spcPts val="0"/>
              </a:spcAft>
              <a:buNone/>
            </a:pPr>
            <a:r>
              <a:t/>
            </a:r>
            <a:endParaRPr sz="1000">
              <a:solidFill>
                <a:srgbClr val="262626"/>
              </a:solidFill>
              <a:latin typeface="Georgia"/>
              <a:ea typeface="Georgia"/>
              <a:cs typeface="Georgia"/>
              <a:sym typeface="Georgia"/>
            </a:endParaRPr>
          </a:p>
          <a:p>
            <a:pPr indent="-381000" lvl="0" marL="457200" rtl="0" algn="just">
              <a:lnSpc>
                <a:spcPct val="90000"/>
              </a:lnSpc>
              <a:spcBef>
                <a:spcPts val="0"/>
              </a:spcBef>
              <a:spcAft>
                <a:spcPts val="0"/>
              </a:spcAft>
              <a:buClr>
                <a:schemeClr val="accent1"/>
              </a:buClr>
              <a:buSzPts val="2400"/>
              <a:buFont typeface="Georgia"/>
              <a:buChar char="●"/>
            </a:pPr>
            <a:r>
              <a:rPr b="1" lang="pt-BR" sz="2400">
                <a:solidFill>
                  <a:srgbClr val="3F3F3F"/>
                </a:solidFill>
                <a:latin typeface="Georgia"/>
                <a:ea typeface="Georgia"/>
                <a:cs typeface="Georgia"/>
                <a:sym typeface="Georgia"/>
              </a:rPr>
              <a:t>ECA</a:t>
            </a:r>
            <a:r>
              <a:rPr lang="pt-BR" sz="2400">
                <a:solidFill>
                  <a:srgbClr val="3F3F3F"/>
                </a:solidFill>
                <a:latin typeface="Georgia"/>
                <a:ea typeface="Georgia"/>
                <a:cs typeface="Georgia"/>
                <a:sym typeface="Georgia"/>
              </a:rPr>
              <a:t>: </a:t>
            </a:r>
            <a:endParaRPr sz="2400">
              <a:solidFill>
                <a:srgbClr val="3F3F3F"/>
              </a:solidFill>
              <a:latin typeface="Georgia"/>
              <a:ea typeface="Georgia"/>
              <a:cs typeface="Georgia"/>
              <a:sym typeface="Georgia"/>
            </a:endParaRPr>
          </a:p>
          <a:p>
            <a:pPr indent="457200" lvl="0" marL="0" rtl="0" algn="just">
              <a:lnSpc>
                <a:spcPct val="90000"/>
              </a:lnSpc>
              <a:spcBef>
                <a:spcPts val="700"/>
              </a:spcBef>
              <a:spcAft>
                <a:spcPts val="0"/>
              </a:spcAft>
              <a:buClr>
                <a:schemeClr val="dk1"/>
              </a:buClr>
              <a:buSzPts val="1942"/>
              <a:buFont typeface="Noto Sans Symbols"/>
              <a:buNone/>
            </a:pPr>
            <a:r>
              <a:rPr lang="pt-BR" sz="2000">
                <a:latin typeface="Georgia"/>
                <a:ea typeface="Georgia"/>
                <a:cs typeface="Georgia"/>
                <a:sym typeface="Georgia"/>
              </a:rPr>
              <a:t>Capítulo II – Das Infrações Administrativas </a:t>
            </a:r>
            <a:endParaRPr sz="2000">
              <a:latin typeface="Georgia"/>
              <a:ea typeface="Georgia"/>
              <a:cs typeface="Georgia"/>
              <a:sym typeface="Georgia"/>
            </a:endParaRPr>
          </a:p>
          <a:p>
            <a:pPr indent="457200" lvl="0" marL="0" rtl="0" algn="just">
              <a:lnSpc>
                <a:spcPct val="90000"/>
              </a:lnSpc>
              <a:spcBef>
                <a:spcPts val="700"/>
              </a:spcBef>
              <a:spcAft>
                <a:spcPts val="0"/>
              </a:spcAft>
              <a:buNone/>
            </a:pPr>
            <a:r>
              <a:rPr lang="pt-BR" sz="2000">
                <a:latin typeface="Georgia"/>
                <a:ea typeface="Georgia"/>
                <a:cs typeface="Georgia"/>
                <a:sym typeface="Georgia"/>
              </a:rPr>
              <a:t>Art. 245 – Deixar o médico, professor ou responsável por estabelecimento de atenção à saúde e de ensino fundamental, pré-escola ou creche, de comunicar à autoridade competente os casos de que tenha conhecimento, envolvendo suspeita ou confirmação de maus-tratos contra criança ou adolescente. </a:t>
            </a:r>
            <a:endParaRPr sz="2000">
              <a:latin typeface="Georgia"/>
              <a:ea typeface="Georgia"/>
              <a:cs typeface="Georgia"/>
              <a:sym typeface="Georgia"/>
            </a:endParaRPr>
          </a:p>
          <a:p>
            <a:pPr indent="457200" lvl="0" marL="0" rtl="0" algn="just">
              <a:lnSpc>
                <a:spcPct val="90000"/>
              </a:lnSpc>
              <a:spcBef>
                <a:spcPts val="700"/>
              </a:spcBef>
              <a:spcAft>
                <a:spcPts val="0"/>
              </a:spcAft>
              <a:buNone/>
            </a:pPr>
            <a:r>
              <a:rPr lang="pt-BR" sz="2000">
                <a:latin typeface="Georgia"/>
                <a:ea typeface="Georgia"/>
                <a:cs typeface="Georgia"/>
                <a:sym typeface="Georgia"/>
              </a:rPr>
              <a:t>Pena: multa de três a vinte salários de referência, aplicando-se o dobro em caso de reincidência.</a:t>
            </a:r>
            <a:endParaRPr sz="2000">
              <a:latin typeface="Georgia"/>
              <a:ea typeface="Georgia"/>
              <a:cs typeface="Georgia"/>
              <a:sym typeface="Georgia"/>
            </a:endParaRPr>
          </a:p>
          <a:p>
            <a:pPr indent="-422783" lvl="0" marL="723900" rtl="0" algn="l">
              <a:lnSpc>
                <a:spcPct val="70000"/>
              </a:lnSpc>
              <a:spcBef>
                <a:spcPts val="1000"/>
              </a:spcBef>
              <a:spcAft>
                <a:spcPts val="0"/>
              </a:spcAft>
              <a:buClr>
                <a:schemeClr val="dk1"/>
              </a:buClr>
              <a:buSzPts val="1942"/>
              <a:buFont typeface="Arial"/>
              <a:buNone/>
            </a:pPr>
            <a:r>
              <a:t/>
            </a:r>
            <a:endParaRPr sz="2000">
              <a:latin typeface="Georgia"/>
              <a:ea typeface="Georgia"/>
              <a:cs typeface="Georgia"/>
              <a:sym typeface="Georgia"/>
            </a:endParaRPr>
          </a:p>
          <a:p>
            <a:pPr indent="0" lvl="0" marL="0" rtl="0" algn="l">
              <a:spcBef>
                <a:spcPts val="0"/>
              </a:spcBef>
              <a:spcAft>
                <a:spcPts val="0"/>
              </a:spcAft>
              <a:buNone/>
            </a:pPr>
            <a:r>
              <a:t/>
            </a:r>
            <a:endParaRPr sz="2400">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id="225" name="Google Shape;225;p33"/>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26" name="Google Shape;226;p33"/>
          <p:cNvSpPr txBox="1"/>
          <p:nvPr/>
        </p:nvSpPr>
        <p:spPr>
          <a:xfrm>
            <a:off x="720000" y="1432700"/>
            <a:ext cx="7560000" cy="4986300"/>
          </a:xfrm>
          <a:prstGeom prst="rect">
            <a:avLst/>
          </a:prstGeom>
          <a:noFill/>
          <a:ln>
            <a:noFill/>
          </a:ln>
        </p:spPr>
        <p:txBody>
          <a:bodyPr anchorCtr="0" anchor="t" bIns="91425" lIns="91425" spcFirstLastPara="1" rIns="91425" wrap="square" tIns="91425">
            <a:noAutofit/>
          </a:bodyPr>
          <a:lstStyle/>
          <a:p>
            <a:pPr indent="0" lvl="0" marL="0" rtl="0" algn="just">
              <a:lnSpc>
                <a:spcPct val="105000"/>
              </a:lnSpc>
              <a:spcBef>
                <a:spcPts val="0"/>
              </a:spcBef>
              <a:spcAft>
                <a:spcPts val="0"/>
              </a:spcAft>
              <a:buNone/>
            </a:pPr>
            <a:r>
              <a:rPr lang="pt-BR" sz="2800">
                <a:latin typeface="Georgia"/>
                <a:ea typeface="Georgia"/>
                <a:cs typeface="Georgia"/>
                <a:sym typeface="Georgia"/>
              </a:rPr>
              <a:t>(...)</a:t>
            </a:r>
            <a:endParaRPr sz="2800">
              <a:latin typeface="Georgia"/>
              <a:ea typeface="Georgia"/>
              <a:cs typeface="Georgia"/>
              <a:sym typeface="Georgia"/>
            </a:endParaRPr>
          </a:p>
          <a:p>
            <a:pPr indent="-381000" lvl="0" marL="457200" rtl="0" algn="just">
              <a:lnSpc>
                <a:spcPct val="105000"/>
              </a:lnSpc>
              <a:spcBef>
                <a:spcPts val="0"/>
              </a:spcBef>
              <a:spcAft>
                <a:spcPts val="0"/>
              </a:spcAft>
              <a:buClr>
                <a:schemeClr val="accent1"/>
              </a:buClr>
              <a:buSzPts val="2400"/>
              <a:buFont typeface="Georgia"/>
              <a:buChar char="●"/>
            </a:pPr>
            <a:r>
              <a:rPr b="1" lang="pt-BR" sz="2400">
                <a:latin typeface="Georgia"/>
                <a:ea typeface="Georgia"/>
                <a:cs typeface="Georgia"/>
                <a:sym typeface="Georgia"/>
              </a:rPr>
              <a:t>Código Penal</a:t>
            </a:r>
            <a:r>
              <a:rPr lang="pt-BR" sz="2400">
                <a:latin typeface="Georgia"/>
                <a:ea typeface="Georgia"/>
                <a:cs typeface="Georgia"/>
                <a:sym typeface="Georgia"/>
              </a:rPr>
              <a:t>: </a:t>
            </a:r>
            <a:endParaRPr sz="2400">
              <a:latin typeface="Georgia"/>
              <a:ea typeface="Georgia"/>
              <a:cs typeface="Georgia"/>
              <a:sym typeface="Georgia"/>
            </a:endParaRPr>
          </a:p>
          <a:p>
            <a:pPr indent="457200" lvl="0" marL="0" rtl="0" algn="just">
              <a:lnSpc>
                <a:spcPct val="105000"/>
              </a:lnSpc>
              <a:spcBef>
                <a:spcPts val="0"/>
              </a:spcBef>
              <a:spcAft>
                <a:spcPts val="0"/>
              </a:spcAft>
              <a:buNone/>
            </a:pPr>
            <a:r>
              <a:rPr lang="pt-BR" sz="2000">
                <a:latin typeface="Georgia"/>
                <a:ea typeface="Georgia"/>
                <a:cs typeface="Georgia"/>
                <a:sym typeface="Georgia"/>
              </a:rPr>
              <a:t>Parte Geral – Título II – Do Crime</a:t>
            </a:r>
            <a:endParaRPr sz="2000">
              <a:latin typeface="Georgia"/>
              <a:ea typeface="Georgia"/>
              <a:cs typeface="Georgia"/>
              <a:sym typeface="Georgia"/>
            </a:endParaRPr>
          </a:p>
          <a:p>
            <a:pPr indent="457200" lvl="0" marL="0" rtl="0" algn="just">
              <a:lnSpc>
                <a:spcPct val="105000"/>
              </a:lnSpc>
              <a:spcBef>
                <a:spcPts val="700"/>
              </a:spcBef>
              <a:spcAft>
                <a:spcPts val="0"/>
              </a:spcAft>
              <a:buNone/>
            </a:pPr>
            <a:r>
              <a:rPr lang="pt-BR" sz="2000">
                <a:latin typeface="Georgia"/>
                <a:ea typeface="Georgia"/>
                <a:cs typeface="Georgia"/>
                <a:sym typeface="Georgia"/>
              </a:rPr>
              <a:t>Art. 13, § 2º – A omissão é penalmente relevante quando o omitente devia e podia agir para evitar o resultado. O dever de agir incumbe a quem: a) tenha por lei obrigação de cuidado, proteção ou vigilância.</a:t>
            </a:r>
            <a:endParaRPr sz="2000">
              <a:latin typeface="Georgia"/>
              <a:ea typeface="Georgia"/>
              <a:cs typeface="Georgia"/>
              <a:sym typeface="Georgia"/>
            </a:endParaRPr>
          </a:p>
          <a:p>
            <a:pPr indent="457200" lvl="0" marL="0" rtl="0" algn="just">
              <a:lnSpc>
                <a:spcPct val="105000"/>
              </a:lnSpc>
              <a:spcBef>
                <a:spcPts val="700"/>
              </a:spcBef>
              <a:spcAft>
                <a:spcPts val="0"/>
              </a:spcAft>
              <a:buNone/>
            </a:pPr>
            <a:r>
              <a:t/>
            </a:r>
            <a:endParaRPr sz="2000">
              <a:latin typeface="Georgia"/>
              <a:ea typeface="Georgia"/>
              <a:cs typeface="Georgia"/>
              <a:sym typeface="Georgia"/>
            </a:endParaRPr>
          </a:p>
          <a:p>
            <a:pPr indent="-381000" lvl="0" marL="457200" rtl="0" algn="just">
              <a:lnSpc>
                <a:spcPct val="105000"/>
              </a:lnSpc>
              <a:spcBef>
                <a:spcPts val="700"/>
              </a:spcBef>
              <a:spcAft>
                <a:spcPts val="0"/>
              </a:spcAft>
              <a:buClr>
                <a:schemeClr val="accent1"/>
              </a:buClr>
              <a:buSzPts val="2400"/>
              <a:buFont typeface="Georgia"/>
              <a:buChar char="●"/>
            </a:pPr>
            <a:r>
              <a:rPr b="1" lang="pt-BR" sz="2400">
                <a:latin typeface="Georgia"/>
                <a:ea typeface="Georgia"/>
                <a:cs typeface="Georgia"/>
                <a:sym typeface="Georgia"/>
              </a:rPr>
              <a:t>Lei dos Crimes de Tortura:</a:t>
            </a:r>
            <a:endParaRPr sz="2400">
              <a:latin typeface="Georgia"/>
              <a:ea typeface="Georgia"/>
              <a:cs typeface="Georgia"/>
              <a:sym typeface="Georgia"/>
            </a:endParaRPr>
          </a:p>
          <a:p>
            <a:pPr indent="457200" lvl="0" marL="0" rtl="0" algn="just">
              <a:lnSpc>
                <a:spcPct val="105000"/>
              </a:lnSpc>
              <a:spcBef>
                <a:spcPts val="700"/>
              </a:spcBef>
              <a:spcAft>
                <a:spcPts val="0"/>
              </a:spcAft>
              <a:buNone/>
            </a:pPr>
            <a:r>
              <a:rPr lang="pt-BR" sz="2000">
                <a:latin typeface="Georgia"/>
                <a:ea typeface="Georgia"/>
                <a:cs typeface="Georgia"/>
                <a:sym typeface="Georgia"/>
              </a:rPr>
              <a:t>Art. 1º - § 2º – Aquele que se omite em face dessas condutas, quando tinha o dever de evitá-las ou apurá-las, incorre na pena de detenção de um a quatro anos.</a:t>
            </a:r>
            <a:endParaRPr sz="2000">
              <a:latin typeface="Georgia"/>
              <a:ea typeface="Georgia"/>
              <a:cs typeface="Georgia"/>
              <a:sym typeface="Georgia"/>
            </a:endParaRPr>
          </a:p>
          <a:p>
            <a:pPr indent="-404813" lvl="0" marL="711201" rtl="0" algn="l">
              <a:lnSpc>
                <a:spcPct val="80000"/>
              </a:lnSpc>
              <a:spcBef>
                <a:spcPts val="1000"/>
              </a:spcBef>
              <a:spcAft>
                <a:spcPts val="0"/>
              </a:spcAft>
              <a:buNone/>
            </a:pPr>
            <a:r>
              <a:t/>
            </a:r>
            <a:endParaRPr sz="2000">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id="231" name="Google Shape;231;p34"/>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32" name="Google Shape;232;p34"/>
          <p:cNvSpPr txBox="1"/>
          <p:nvPr/>
        </p:nvSpPr>
        <p:spPr>
          <a:xfrm>
            <a:off x="720000" y="1440000"/>
            <a:ext cx="7560000" cy="4617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2400">
                <a:latin typeface="Georgia"/>
                <a:ea typeface="Georgia"/>
                <a:cs typeface="Georgia"/>
                <a:sym typeface="Georgia"/>
              </a:rPr>
              <a:t>Responsabilidade de Todos</a:t>
            </a:r>
            <a:endParaRPr sz="2400">
              <a:latin typeface="Georgia"/>
              <a:ea typeface="Georgia"/>
              <a:cs typeface="Georgia"/>
              <a:sym typeface="Georgia"/>
            </a:endParaRPr>
          </a:p>
          <a:p>
            <a:pPr indent="0" lvl="0" marL="0" rtl="0" algn="just">
              <a:spcBef>
                <a:spcPts val="0"/>
              </a:spcBef>
              <a:spcAft>
                <a:spcPts val="0"/>
              </a:spcAft>
              <a:buNone/>
            </a:pPr>
            <a:r>
              <a:t/>
            </a:r>
            <a:endParaRPr sz="2400">
              <a:solidFill>
                <a:srgbClr val="3F3F3F"/>
              </a:solidFill>
              <a:latin typeface="Georgia"/>
              <a:ea typeface="Georgia"/>
              <a:cs typeface="Georgia"/>
              <a:sym typeface="Georgia"/>
            </a:endParaRPr>
          </a:p>
          <a:p>
            <a:pPr indent="-355600" lvl="0" marL="457200" rtl="0" algn="just">
              <a:spcBef>
                <a:spcPts val="0"/>
              </a:spcBef>
              <a:spcAft>
                <a:spcPts val="0"/>
              </a:spcAft>
              <a:buClr>
                <a:schemeClr val="accent1"/>
              </a:buClr>
              <a:buSzPts val="2000"/>
              <a:buFont typeface="Georgia"/>
              <a:buChar char="●"/>
            </a:pPr>
            <a:r>
              <a:rPr lang="pt-BR" sz="2000">
                <a:latin typeface="Georgia"/>
                <a:ea typeface="Georgia"/>
                <a:cs typeface="Georgia"/>
                <a:sym typeface="Georgia"/>
              </a:rPr>
              <a:t>A notificação dos casos de violência contra crianças e adolescentes, mais do que uma questão jurídica, é uma questão ética.</a:t>
            </a:r>
            <a:endParaRPr sz="2000">
              <a:latin typeface="Georgia"/>
              <a:ea typeface="Georgia"/>
              <a:cs typeface="Georgia"/>
              <a:sym typeface="Georgia"/>
            </a:endParaRPr>
          </a:p>
          <a:p>
            <a:pPr indent="0" lvl="0" marL="0" rtl="0" algn="just">
              <a:spcBef>
                <a:spcPts val="0"/>
              </a:spcBef>
              <a:spcAft>
                <a:spcPts val="0"/>
              </a:spcAft>
              <a:buNone/>
            </a:pPr>
            <a:r>
              <a:t/>
            </a:r>
            <a:endParaRPr sz="2000">
              <a:solidFill>
                <a:srgbClr val="262626"/>
              </a:solidFill>
              <a:latin typeface="Georgia"/>
              <a:ea typeface="Georgia"/>
              <a:cs typeface="Georgia"/>
              <a:sym typeface="Georgia"/>
            </a:endParaRPr>
          </a:p>
        </p:txBody>
      </p:sp>
      <p:pic>
        <p:nvPicPr>
          <p:cNvPr descr="brincadeira-de-crianca" id="233" name="Google Shape;233;p34"/>
          <p:cNvPicPr preferRelativeResize="0"/>
          <p:nvPr/>
        </p:nvPicPr>
        <p:blipFill rotWithShape="1">
          <a:blip r:embed="rId4">
            <a:alphaModFix/>
          </a:blip>
          <a:srcRect b="0" l="0" r="0" t="0"/>
          <a:stretch/>
        </p:blipFill>
        <p:spPr>
          <a:xfrm>
            <a:off x="4159750" y="2950950"/>
            <a:ext cx="3184400" cy="3763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pic>
        <p:nvPicPr>
          <p:cNvPr id="238" name="Google Shape;238;p35"/>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39" name="Google Shape;239;p35"/>
          <p:cNvSpPr txBox="1"/>
          <p:nvPr/>
        </p:nvSpPr>
        <p:spPr>
          <a:xfrm>
            <a:off x="720000" y="1432700"/>
            <a:ext cx="7560000" cy="17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400">
                <a:latin typeface="Georgia"/>
                <a:ea typeface="Georgia"/>
                <a:cs typeface="Georgia"/>
                <a:sym typeface="Georgia"/>
              </a:rPr>
              <a:t>Como lidar com este tema na OQE?</a:t>
            </a:r>
            <a:endParaRPr sz="2400">
              <a:latin typeface="Georgia"/>
              <a:ea typeface="Georgia"/>
              <a:cs typeface="Georgia"/>
              <a:sym typeface="Georgia"/>
            </a:endParaRPr>
          </a:p>
          <a:p>
            <a:pPr indent="0" lvl="0" marL="0" rtl="0" algn="l">
              <a:spcBef>
                <a:spcPts val="0"/>
              </a:spcBef>
              <a:spcAft>
                <a:spcPts val="0"/>
              </a:spcAft>
              <a:buNone/>
            </a:pPr>
            <a:r>
              <a:t/>
            </a:r>
            <a:endParaRPr sz="2400">
              <a:solidFill>
                <a:srgbClr val="262626"/>
              </a:solidFill>
              <a:latin typeface="Georgia"/>
              <a:ea typeface="Georgia"/>
              <a:cs typeface="Georgia"/>
              <a:sym typeface="Georgia"/>
            </a:endParaRPr>
          </a:p>
          <a:p>
            <a:pPr indent="-381000" lvl="0" marL="457200" rtl="0" algn="l">
              <a:lnSpc>
                <a:spcPct val="90000"/>
              </a:lnSpc>
              <a:spcBef>
                <a:spcPts val="0"/>
              </a:spcBef>
              <a:spcAft>
                <a:spcPts val="0"/>
              </a:spcAft>
              <a:buClr>
                <a:schemeClr val="accent1"/>
              </a:buClr>
              <a:buSzPts val="2400"/>
              <a:buFont typeface="Georgia"/>
              <a:buChar char="●"/>
            </a:pPr>
            <a:r>
              <a:rPr lang="pt-BR" sz="2400">
                <a:latin typeface="Georgia"/>
                <a:ea typeface="Georgia"/>
                <a:cs typeface="Georgia"/>
                <a:sym typeface="Georgia"/>
              </a:rPr>
              <a:t>Estarmos abertos para a escuta e percepção destas situações!</a:t>
            </a:r>
            <a:endParaRPr sz="2400">
              <a:latin typeface="Georgia"/>
              <a:ea typeface="Georgia"/>
              <a:cs typeface="Georgia"/>
              <a:sym typeface="Georgia"/>
            </a:endParaRPr>
          </a:p>
          <a:p>
            <a:pPr indent="0" lvl="0" marL="0" rtl="0" algn="l">
              <a:spcBef>
                <a:spcPts val="0"/>
              </a:spcBef>
              <a:spcAft>
                <a:spcPts val="0"/>
              </a:spcAft>
              <a:buNone/>
            </a:pPr>
            <a:r>
              <a:t/>
            </a:r>
            <a:endParaRPr sz="2400">
              <a:solidFill>
                <a:srgbClr val="262626"/>
              </a:solidFill>
              <a:latin typeface="Georgia"/>
              <a:ea typeface="Georgia"/>
              <a:cs typeface="Georgia"/>
              <a:sym typeface="Georgia"/>
            </a:endParaRPr>
          </a:p>
        </p:txBody>
      </p:sp>
      <p:pic>
        <p:nvPicPr>
          <p:cNvPr id="240" name="Google Shape;240;p35"/>
          <p:cNvPicPr preferRelativeResize="0"/>
          <p:nvPr/>
        </p:nvPicPr>
        <p:blipFill rotWithShape="1">
          <a:blip r:embed="rId4">
            <a:alphaModFix/>
          </a:blip>
          <a:srcRect b="22785" l="12696" r="3607" t="0"/>
          <a:stretch/>
        </p:blipFill>
        <p:spPr>
          <a:xfrm>
            <a:off x="1448525" y="3040450"/>
            <a:ext cx="6069600" cy="3504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pic>
        <p:nvPicPr>
          <p:cNvPr id="245" name="Google Shape;245;p36"/>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46" name="Google Shape;246;p36"/>
          <p:cNvSpPr txBox="1"/>
          <p:nvPr/>
        </p:nvSpPr>
        <p:spPr>
          <a:xfrm>
            <a:off x="720000" y="1440000"/>
            <a:ext cx="7560000" cy="481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pt-BR" sz="2400">
                <a:latin typeface="Georgia"/>
                <a:ea typeface="Georgia"/>
                <a:cs typeface="Georgia"/>
                <a:sym typeface="Georgia"/>
              </a:rPr>
              <a:t>Como lidar com este tema na OQE?</a:t>
            </a:r>
            <a:endParaRPr sz="2400">
              <a:latin typeface="Georgia"/>
              <a:ea typeface="Georgia"/>
              <a:cs typeface="Georgia"/>
              <a:sym typeface="Georgia"/>
            </a:endParaRPr>
          </a:p>
          <a:p>
            <a:pPr indent="0" lvl="0" marL="0" rtl="0" algn="just">
              <a:lnSpc>
                <a:spcPct val="115000"/>
              </a:lnSpc>
              <a:spcBef>
                <a:spcPts val="0"/>
              </a:spcBef>
              <a:spcAft>
                <a:spcPts val="0"/>
              </a:spcAft>
              <a:buNone/>
            </a:pPr>
            <a:r>
              <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Discussão em supervisão dos sinais e as estratégias de abordagem do assunto com a criança e a família;</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Levantar a situação com a escola;</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Levantar os parceiros e estabelecer os contatos;</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Verificar caso a caso as possibilidades de encontros com o propósito de acompanhar diretamente os efeitos das intervenções realizadas até então com a criança, os pais e os parceiros da rede de proteção.</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solidFill>
                  <a:schemeClr val="dk1"/>
                </a:solidFill>
                <a:latin typeface="Georgia"/>
                <a:ea typeface="Georgia"/>
                <a:cs typeface="Georgia"/>
                <a:sym typeface="Georgia"/>
              </a:rPr>
              <a:t>O trabalho na OQE, permite dar espaço para que a criança possa falar de situações de violência e suas repercussões em sua vida cotidiana, como na escola;</a:t>
            </a:r>
            <a:endParaRPr sz="2000">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pic>
        <p:nvPicPr>
          <p:cNvPr id="251" name="Google Shape;251;p37"/>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52" name="Google Shape;252;p37"/>
          <p:cNvSpPr txBox="1"/>
          <p:nvPr/>
        </p:nvSpPr>
        <p:spPr>
          <a:xfrm>
            <a:off x="720000" y="1440000"/>
            <a:ext cx="7560000" cy="30000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0"/>
              </a:spcBef>
              <a:spcAft>
                <a:spcPts val="0"/>
              </a:spcAft>
              <a:buNone/>
            </a:pPr>
            <a:r>
              <a:rPr lang="pt-BR" sz="2000">
                <a:solidFill>
                  <a:schemeClr val="dk1"/>
                </a:solidFill>
                <a:latin typeface="Georgia"/>
                <a:ea typeface="Georgia"/>
                <a:cs typeface="Georgia"/>
                <a:sym typeface="Georgia"/>
              </a:rPr>
              <a:t>(...)</a:t>
            </a:r>
            <a:endParaRPr sz="2000">
              <a:solidFill>
                <a:schemeClr val="dk1"/>
              </a:solidFill>
              <a:latin typeface="Georgia"/>
              <a:ea typeface="Georgia"/>
              <a:cs typeface="Georgia"/>
              <a:sym typeface="Georgia"/>
            </a:endParaRPr>
          </a:p>
          <a:p>
            <a:pPr indent="-355600" lvl="0" marL="457200" rtl="0" algn="just">
              <a:lnSpc>
                <a:spcPct val="100000"/>
              </a:lnSpc>
              <a:spcBef>
                <a:spcPts val="600"/>
              </a:spcBef>
              <a:spcAft>
                <a:spcPts val="0"/>
              </a:spcAft>
              <a:buClr>
                <a:schemeClr val="accent1"/>
              </a:buClr>
              <a:buSzPts val="2000"/>
              <a:buFont typeface="Georgia"/>
              <a:buChar char="●"/>
            </a:pPr>
            <a:r>
              <a:rPr lang="pt-BR" sz="2000">
                <a:solidFill>
                  <a:schemeClr val="dk1"/>
                </a:solidFill>
                <a:latin typeface="Georgia"/>
                <a:ea typeface="Georgia"/>
                <a:cs typeface="Georgia"/>
                <a:sym typeface="Georgia"/>
              </a:rPr>
              <a:t>Uma vez que o trabalho em OQE visa a potencializar as relações entre criança, escola, família e equipamentos sociais, permite ajudar esta criança/adolescente a refletir sobre a situação que vive e a pensar em estratégias para evitá-las, podendo auxiliar na prevenção de novas situações de agressão.</a:t>
            </a:r>
            <a:endParaRPr sz="2000">
              <a:solidFill>
                <a:schemeClr val="dk1"/>
              </a:solidFill>
              <a:latin typeface="Georgia"/>
              <a:ea typeface="Georgia"/>
              <a:cs typeface="Georgia"/>
              <a:sym typeface="Georgia"/>
            </a:endParaRPr>
          </a:p>
          <a:p>
            <a:pPr indent="-355600" lvl="0" marL="457200" rtl="0" algn="just">
              <a:lnSpc>
                <a:spcPct val="100000"/>
              </a:lnSpc>
              <a:spcBef>
                <a:spcPts val="0"/>
              </a:spcBef>
              <a:spcAft>
                <a:spcPts val="0"/>
              </a:spcAft>
              <a:buClr>
                <a:schemeClr val="accent1"/>
              </a:buClr>
              <a:buSzPts val="2000"/>
              <a:buFont typeface="Georgia"/>
              <a:buChar char="●"/>
            </a:pPr>
            <a:r>
              <a:rPr lang="pt-BR" sz="2000">
                <a:solidFill>
                  <a:schemeClr val="dk1"/>
                </a:solidFill>
                <a:latin typeface="Georgia"/>
                <a:ea typeface="Georgia"/>
                <a:cs typeface="Georgia"/>
                <a:sym typeface="Georgia"/>
              </a:rPr>
              <a:t>Os espaços oferecidos pela OQE para ouvir e auxiliar aos pais ou responsáveis a pensarem em novas estratégias para lidarem com seus filhos podem ter efeito de movimentação destas dinâmicas.</a:t>
            </a:r>
            <a:endParaRPr sz="2000">
              <a:solidFill>
                <a:schemeClr val="dk1"/>
              </a:solidFill>
              <a:latin typeface="Georgia"/>
              <a:ea typeface="Georgia"/>
              <a:cs typeface="Georgia"/>
              <a:sym typeface="Georgia"/>
            </a:endParaRPr>
          </a:p>
          <a:p>
            <a:pPr indent="-355600" lvl="0" marL="457200" rtl="0" algn="just">
              <a:lnSpc>
                <a:spcPct val="100000"/>
              </a:lnSpc>
              <a:spcBef>
                <a:spcPts val="0"/>
              </a:spcBef>
              <a:spcAft>
                <a:spcPts val="0"/>
              </a:spcAft>
              <a:buClr>
                <a:schemeClr val="accent1"/>
              </a:buClr>
              <a:buSzPts val="2000"/>
              <a:buFont typeface="Georgia"/>
              <a:buChar char="●"/>
            </a:pPr>
            <a:r>
              <a:rPr lang="pt-BR" sz="2000">
                <a:solidFill>
                  <a:schemeClr val="dk1"/>
                </a:solidFill>
                <a:latin typeface="Georgia"/>
                <a:ea typeface="Georgia"/>
                <a:cs typeface="Georgia"/>
                <a:sym typeface="Georgia"/>
              </a:rPr>
              <a:t>É preciso considerar esta situação para a determinação do tempo, tendo em vista os encaminhamentos para serviços especializados, tanto para vítima e agressor quanto para os demais membros da família. A meu ver, pela minha experiência, a OQE permite esta flexibilização.</a:t>
            </a:r>
            <a:endParaRPr sz="2000">
              <a:solidFill>
                <a:schemeClr val="dk1"/>
              </a:solidFill>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id="257" name="Google Shape;257;p38"/>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58" name="Google Shape;258;p38"/>
          <p:cNvSpPr txBox="1"/>
          <p:nvPr/>
        </p:nvSpPr>
        <p:spPr>
          <a:xfrm>
            <a:off x="720000" y="1432700"/>
            <a:ext cx="7560000" cy="5004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pt-BR" sz="2000">
                <a:latin typeface="Georgia"/>
                <a:ea typeface="Georgia"/>
                <a:cs typeface="Georgia"/>
                <a:sym typeface="Georgia"/>
              </a:rPr>
              <a:t>(...)</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Identificar parceiros potenciais, como a escola, ou entidades de apoio na região da residência da família já faz parte da estratégia de trabalho nesta modalidade de atendimento.</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Dentre estes parceiros estão os serviços que fazem parte da Rede de Proteção à Infância e Juventude. Caso a caso é preciso discutir a melhor estratégia de encaminhamento para o Conselho Tutelar (ou outros órgãos da rede de proteção) através de um dos canais disponíveis (denúncia identificada, denúncia anônima, denúncia identificada com resguardo da identidade do denunciante, etc...)</a:t>
            </a:r>
            <a:endParaRPr sz="2000">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pic>
        <p:nvPicPr>
          <p:cNvPr id="263" name="Google Shape;263;p39"/>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64" name="Google Shape;264;p39"/>
          <p:cNvSpPr txBox="1"/>
          <p:nvPr/>
        </p:nvSpPr>
        <p:spPr>
          <a:xfrm>
            <a:off x="720000" y="1432700"/>
            <a:ext cx="7560000" cy="5019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900"/>
              </a:spcBef>
              <a:spcAft>
                <a:spcPts val="0"/>
              </a:spcAft>
              <a:buNone/>
            </a:pPr>
            <a:r>
              <a:rPr lang="pt-BR" sz="2000">
                <a:latin typeface="Georgia"/>
                <a:ea typeface="Georgia"/>
                <a:cs typeface="Georgia"/>
                <a:sym typeface="Georgia"/>
              </a:rPr>
              <a:t>(...)</a:t>
            </a:r>
            <a:endParaRPr sz="2000">
              <a:latin typeface="Georgia"/>
              <a:ea typeface="Georgia"/>
              <a:cs typeface="Georgia"/>
              <a:sym typeface="Georgia"/>
            </a:endParaRPr>
          </a:p>
          <a:p>
            <a:pPr indent="-355600" lvl="0" marL="457200" rtl="0" algn="just">
              <a:lnSpc>
                <a:spcPct val="115000"/>
              </a:lnSpc>
              <a:spcBef>
                <a:spcPts val="900"/>
              </a:spcBef>
              <a:spcAft>
                <a:spcPts val="0"/>
              </a:spcAft>
              <a:buClr>
                <a:schemeClr val="accent1"/>
              </a:buClr>
              <a:buSzPts val="2000"/>
              <a:buFont typeface="Georgia"/>
              <a:buChar char="●"/>
            </a:pPr>
            <a:r>
              <a:rPr lang="pt-BR" sz="2000">
                <a:latin typeface="Georgia"/>
                <a:ea typeface="Georgia"/>
                <a:cs typeface="Georgia"/>
                <a:sym typeface="Georgia"/>
              </a:rPr>
              <a:t>Para os profissionais envolvidos caberá ainda verificar as ações programadas e andamento dos encaminhamentos pós-denúncia com o Conselho Tutelar (ou o órgão da rede de proteção que iniciou onde fizemos a denúncia).</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A demanda de tempo durante o processo de trabalho com a família, pode ser mais intensa. Após a denúncia e finalização do trabalho será necessário programar mais acompanhamentos, também com o Conselho Tutelar (ou órgão da rede de proteção que acolheu a denúncia).</a:t>
            </a:r>
            <a:endParaRPr sz="2000">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pic>
        <p:nvPicPr>
          <p:cNvPr id="269" name="Google Shape;269;p40"/>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70" name="Google Shape;270;p40"/>
          <p:cNvSpPr txBox="1"/>
          <p:nvPr/>
        </p:nvSpPr>
        <p:spPr>
          <a:xfrm>
            <a:off x="720000" y="1432700"/>
            <a:ext cx="7560000" cy="5333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pt-BR" sz="2400">
                <a:latin typeface="Georgia"/>
                <a:ea typeface="Georgia"/>
                <a:cs typeface="Georgia"/>
                <a:sym typeface="Georgia"/>
              </a:rPr>
              <a:t>Cuidados na escolha do parceiro da rede</a:t>
            </a:r>
            <a:endParaRPr sz="2400">
              <a:latin typeface="Georgia"/>
              <a:ea typeface="Georgia"/>
              <a:cs typeface="Georgia"/>
              <a:sym typeface="Georgia"/>
            </a:endParaRPr>
          </a:p>
          <a:p>
            <a:pPr indent="0" lvl="0" marL="0" rtl="0" algn="just">
              <a:lnSpc>
                <a:spcPct val="115000"/>
              </a:lnSpc>
              <a:spcBef>
                <a:spcPts val="0"/>
              </a:spcBef>
              <a:spcAft>
                <a:spcPts val="0"/>
              </a:spcAft>
              <a:buNone/>
            </a:pPr>
            <a:r>
              <a:t/>
            </a:r>
            <a:endParaRPr sz="1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Habitualmente a escola ou profissional de saúde que acompanha o caso irá buscar o Conselho Tutelar, isto claro apenas para os casos em que não houve necessidade de atendimento hospitalar ou intervenção policial no momento.</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Uma vez que o preparo do Conselheiro Tutelar varia de cidade para cidade, cabe fazermos uma sondagem de como o Conselheiro que atenderá o caso mostra-se para as possibilidade de condução. Não apresente nomes e detalhes, mas apenas traços do caso.</a:t>
            </a:r>
            <a:endParaRPr sz="2000">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pic>
        <p:nvPicPr>
          <p:cNvPr id="275" name="Google Shape;275;p41"/>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76" name="Google Shape;276;p41"/>
          <p:cNvSpPr txBox="1"/>
          <p:nvPr/>
        </p:nvSpPr>
        <p:spPr>
          <a:xfrm>
            <a:off x="791300" y="3231175"/>
            <a:ext cx="5423700" cy="19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FF0000"/>
              </a:solidFill>
            </a:endParaRPr>
          </a:p>
        </p:txBody>
      </p:sp>
      <p:sp>
        <p:nvSpPr>
          <p:cNvPr id="277" name="Google Shape;277;p41"/>
          <p:cNvSpPr txBox="1"/>
          <p:nvPr/>
        </p:nvSpPr>
        <p:spPr>
          <a:xfrm>
            <a:off x="720000" y="1440000"/>
            <a:ext cx="7560000" cy="3000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pt-BR" sz="2000">
                <a:solidFill>
                  <a:schemeClr val="dk1"/>
                </a:solidFill>
                <a:latin typeface="Georgia"/>
                <a:ea typeface="Georgia"/>
                <a:cs typeface="Georgia"/>
                <a:sym typeface="Georgia"/>
              </a:rPr>
              <a:t>(...)</a:t>
            </a:r>
            <a:endParaRPr sz="2000">
              <a:solidFill>
                <a:schemeClr val="dk1"/>
              </a:solidFill>
              <a:latin typeface="Georgia"/>
              <a:ea typeface="Georgia"/>
              <a:cs typeface="Georgia"/>
              <a:sym typeface="Georgia"/>
            </a:endParaRPr>
          </a:p>
          <a:p>
            <a:pPr indent="-355600" lvl="0" marL="457200" rtl="0" algn="l">
              <a:lnSpc>
                <a:spcPct val="115000"/>
              </a:lnSpc>
              <a:spcBef>
                <a:spcPts val="0"/>
              </a:spcBef>
              <a:spcAft>
                <a:spcPts val="0"/>
              </a:spcAft>
              <a:buClr>
                <a:schemeClr val="accent1"/>
              </a:buClr>
              <a:buSzPts val="2000"/>
              <a:buFont typeface="Georgia"/>
              <a:buChar char="●"/>
            </a:pPr>
            <a:r>
              <a:rPr lang="pt-BR" sz="2000">
                <a:solidFill>
                  <a:schemeClr val="dk1"/>
                </a:solidFill>
                <a:latin typeface="Georgia"/>
                <a:ea typeface="Georgia"/>
                <a:cs typeface="Georgia"/>
                <a:sym typeface="Georgia"/>
              </a:rPr>
              <a:t>Caso notemos inconsistências na formulação das ações, posturas banalizadas ou pouco compreensivas para a situação, vale buscarmos um dos demais parceiros da rede de proteção que consideremos mais adequado em nosso município ou região.</a:t>
            </a:r>
            <a:endParaRPr sz="2000">
              <a:solidFill>
                <a:schemeClr val="dk1"/>
              </a:solidFill>
              <a:latin typeface="Georgia"/>
              <a:ea typeface="Georgia"/>
              <a:cs typeface="Georgia"/>
              <a:sym typeface="Georgia"/>
            </a:endParaRPr>
          </a:p>
          <a:p>
            <a:pPr indent="-355600" lvl="0" marL="457200" rtl="0" algn="l">
              <a:lnSpc>
                <a:spcPct val="115000"/>
              </a:lnSpc>
              <a:spcBef>
                <a:spcPts val="0"/>
              </a:spcBef>
              <a:spcAft>
                <a:spcPts val="0"/>
              </a:spcAft>
              <a:buClr>
                <a:schemeClr val="accent1"/>
              </a:buClr>
              <a:buSzPts val="2000"/>
              <a:buFont typeface="Georgia"/>
              <a:buChar char="●"/>
            </a:pPr>
            <a:r>
              <a:rPr lang="pt-BR" sz="2000">
                <a:solidFill>
                  <a:schemeClr val="dk1"/>
                </a:solidFill>
                <a:latin typeface="Georgia"/>
                <a:ea typeface="Georgia"/>
                <a:cs typeface="Georgia"/>
                <a:sym typeface="Georgia"/>
              </a:rPr>
              <a:t>Lembre-se que acompanharemos o andamento do processo. Isto é fundamental!</a:t>
            </a:r>
            <a:endParaRPr sz="2000">
              <a:solidFill>
                <a:schemeClr val="dk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71" name="Google Shape;71;p15"/>
          <p:cNvSpPr txBox="1"/>
          <p:nvPr/>
        </p:nvSpPr>
        <p:spPr>
          <a:xfrm>
            <a:off x="720000" y="1440000"/>
            <a:ext cx="7560000" cy="5286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pt-BR" sz="2400">
                <a:solidFill>
                  <a:srgbClr val="262626"/>
                </a:solidFill>
                <a:latin typeface="Georgia"/>
                <a:ea typeface="Georgia"/>
                <a:cs typeface="Georgia"/>
                <a:sym typeface="Georgia"/>
              </a:rPr>
              <a:t>O espaço da escola na identificação da Violência Doméstica</a:t>
            </a:r>
            <a:endParaRPr sz="2400">
              <a:solidFill>
                <a:srgbClr val="262626"/>
              </a:solidFill>
              <a:latin typeface="Georgia"/>
              <a:ea typeface="Georgia"/>
              <a:cs typeface="Georgia"/>
              <a:sym typeface="Georgia"/>
            </a:endParaRPr>
          </a:p>
          <a:p>
            <a:pPr indent="0" lvl="0" marL="0" rtl="0" algn="just">
              <a:lnSpc>
                <a:spcPct val="115000"/>
              </a:lnSpc>
              <a:spcBef>
                <a:spcPts val="0"/>
              </a:spcBef>
              <a:spcAft>
                <a:spcPts val="0"/>
              </a:spcAft>
              <a:buNone/>
            </a:pPr>
            <a:r>
              <a:t/>
            </a:r>
            <a:endParaRPr sz="1000">
              <a:solidFill>
                <a:srgbClr val="262626"/>
              </a:solidFill>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Uma vez que na escola podem ser verificadas situações ligadas à agressividade, timidez extrema, dificuldades de relacionamento em geral, recusa em participar de algumas atividades e apatia, que podem ser identificadas pela escola como falta de interesse ou dificuldade de aprendizagem, é provável que esta criança ou adolescente seja encaminhado para os serviços de saúde e afins.</a:t>
            </a:r>
            <a:endParaRPr sz="2000">
              <a:latin typeface="Georgia"/>
              <a:ea typeface="Georgia"/>
              <a:cs typeface="Georgia"/>
              <a:sym typeface="Georgia"/>
            </a:endParaRPr>
          </a:p>
          <a:p>
            <a:pPr indent="-355600" lvl="1" marL="9144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Adolescentes que sofreram maus-tratos familiares sofrem mais episódios de violência na escola,vivenciam mais agressões na comunidade e transgridem mais as normas sociais.</a:t>
            </a:r>
            <a:endParaRPr sz="1800">
              <a:latin typeface="Georgia"/>
              <a:ea typeface="Georgia"/>
              <a:cs typeface="Georgia"/>
              <a:sym typeface="Georgia"/>
            </a:endParaRPr>
          </a:p>
          <a:p>
            <a:pPr indent="0" lvl="0" marL="0" rtl="0" algn="r">
              <a:lnSpc>
                <a:spcPct val="115000"/>
              </a:lnSpc>
              <a:spcBef>
                <a:spcPts val="0"/>
              </a:spcBef>
              <a:spcAft>
                <a:spcPts val="0"/>
              </a:spcAft>
              <a:buNone/>
            </a:pPr>
            <a:r>
              <a:rPr lang="pt-BR" sz="1800">
                <a:latin typeface="Georgia"/>
                <a:ea typeface="Georgia"/>
                <a:cs typeface="Georgia"/>
                <a:sym typeface="Georgia"/>
              </a:rPr>
              <a:t>AZEVEDO, M.A., 2005. </a:t>
            </a:r>
            <a:endParaRPr sz="1800">
              <a:latin typeface="Georgia"/>
              <a:ea typeface="Georgia"/>
              <a:cs typeface="Georgia"/>
              <a:sym typeface="Georgia"/>
            </a:endParaRPr>
          </a:p>
          <a:p>
            <a:pPr indent="0" lvl="0" marL="0" rtl="0" algn="just">
              <a:lnSpc>
                <a:spcPct val="115000"/>
              </a:lnSpc>
              <a:spcBef>
                <a:spcPts val="0"/>
              </a:spcBef>
              <a:spcAft>
                <a:spcPts val="0"/>
              </a:spcAft>
              <a:buNone/>
            </a:pPr>
            <a:r>
              <a:t/>
            </a:r>
            <a:endParaRPr sz="2200">
              <a:latin typeface="Georgia"/>
              <a:ea typeface="Georgia"/>
              <a:cs typeface="Georgia"/>
              <a:sym typeface="Georgi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pic>
        <p:nvPicPr>
          <p:cNvPr id="282" name="Google Shape;282;p42"/>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83" name="Google Shape;283;p42"/>
          <p:cNvSpPr txBox="1"/>
          <p:nvPr/>
        </p:nvSpPr>
        <p:spPr>
          <a:xfrm>
            <a:off x="720000" y="3116400"/>
            <a:ext cx="7560000" cy="121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sz="3000">
                <a:solidFill>
                  <a:srgbClr val="262626"/>
                </a:solidFill>
                <a:latin typeface="Georgia"/>
                <a:ea typeface="Georgia"/>
                <a:cs typeface="Georgia"/>
                <a:sym typeface="Georgia"/>
              </a:rPr>
              <a:t>Relação de materiais e de Instituições para consulta e/ou apoio</a:t>
            </a:r>
            <a:endParaRPr b="1" sz="3000">
              <a:solidFill>
                <a:srgbClr val="262626"/>
              </a:solidFill>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pic>
        <p:nvPicPr>
          <p:cNvPr id="288" name="Google Shape;288;p43"/>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89" name="Google Shape;289;p43"/>
          <p:cNvSpPr txBox="1"/>
          <p:nvPr/>
        </p:nvSpPr>
        <p:spPr>
          <a:xfrm>
            <a:off x="720000" y="1440000"/>
            <a:ext cx="7560000" cy="534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400">
                <a:solidFill>
                  <a:srgbClr val="262626"/>
                </a:solidFill>
                <a:latin typeface="Georgia"/>
                <a:ea typeface="Georgia"/>
                <a:cs typeface="Georgia"/>
                <a:sym typeface="Georgia"/>
              </a:rPr>
              <a:t>Alguns materiais de consulta</a:t>
            </a:r>
            <a:endParaRPr sz="2400">
              <a:solidFill>
                <a:srgbClr val="262626"/>
              </a:solidFill>
              <a:latin typeface="Georgia"/>
              <a:ea typeface="Georgia"/>
              <a:cs typeface="Georgia"/>
              <a:sym typeface="Georgia"/>
            </a:endParaRPr>
          </a:p>
          <a:p>
            <a:pPr indent="0" lvl="0" marL="0" rtl="0" algn="l">
              <a:spcBef>
                <a:spcPts val="0"/>
              </a:spcBef>
              <a:spcAft>
                <a:spcPts val="0"/>
              </a:spcAft>
              <a:buNone/>
            </a:pPr>
            <a:r>
              <a:t/>
            </a:r>
            <a:endParaRPr sz="1000">
              <a:solidFill>
                <a:srgbClr val="262626"/>
              </a:solidFill>
              <a:latin typeface="Georgia"/>
              <a:ea typeface="Georgia"/>
              <a:cs typeface="Georgia"/>
              <a:sym typeface="Georgia"/>
            </a:endParaRPr>
          </a:p>
          <a:p>
            <a:pPr indent="-342900" lvl="0" marL="457200" rtl="0" algn="l">
              <a:lnSpc>
                <a:spcPct val="90000"/>
              </a:lnSpc>
              <a:spcBef>
                <a:spcPts val="0"/>
              </a:spcBef>
              <a:spcAft>
                <a:spcPts val="0"/>
              </a:spcAft>
              <a:buClr>
                <a:schemeClr val="accent1"/>
              </a:buClr>
              <a:buSzPts val="1800"/>
              <a:buFont typeface="Georgia"/>
              <a:buChar char="●"/>
            </a:pPr>
            <a:r>
              <a:rPr lang="pt-BR" sz="1800">
                <a:solidFill>
                  <a:schemeClr val="dk1"/>
                </a:solidFill>
                <a:latin typeface="Georgia"/>
                <a:ea typeface="Georgia"/>
                <a:cs typeface="Georgia"/>
                <a:sym typeface="Georgia"/>
              </a:rPr>
              <a:t>AZEVEDO, M.A. e GUERRA, V.N. de A. (Org). Crianças Vitimizadas: a síndrome do pequeno poder. São Paulo: Iglu Editora,1989.</a:t>
            </a:r>
            <a:endParaRPr sz="1800">
              <a:solidFill>
                <a:schemeClr val="dk1"/>
              </a:solidFill>
              <a:latin typeface="Georgia"/>
              <a:ea typeface="Georgia"/>
              <a:cs typeface="Georgia"/>
              <a:sym typeface="Georgia"/>
            </a:endParaRPr>
          </a:p>
          <a:p>
            <a:pPr indent="-342900" lvl="0" marL="457200" rtl="0" algn="l">
              <a:lnSpc>
                <a:spcPct val="90000"/>
              </a:lnSpc>
              <a:spcBef>
                <a:spcPts val="0"/>
              </a:spcBef>
              <a:spcAft>
                <a:spcPts val="0"/>
              </a:spcAft>
              <a:buClr>
                <a:schemeClr val="accent1"/>
              </a:buClr>
              <a:buSzPts val="1800"/>
              <a:buFont typeface="Georgia"/>
              <a:buChar char="●"/>
            </a:pPr>
            <a:r>
              <a:rPr lang="pt-BR" sz="1800">
                <a:solidFill>
                  <a:schemeClr val="dk1"/>
                </a:solidFill>
                <a:latin typeface="Georgia"/>
                <a:ea typeface="Georgia"/>
                <a:cs typeface="Georgia"/>
                <a:sym typeface="Georgia"/>
              </a:rPr>
              <a:t>_______</a:t>
            </a:r>
            <a:r>
              <a:rPr i="1" lang="pt-BR" sz="1800">
                <a:solidFill>
                  <a:schemeClr val="dk1"/>
                </a:solidFill>
                <a:latin typeface="Georgia"/>
                <a:ea typeface="Georgia"/>
                <a:cs typeface="Georgia"/>
                <a:sym typeface="Georgia"/>
              </a:rPr>
              <a:t>. </a:t>
            </a:r>
            <a:r>
              <a:rPr lang="pt-BR" sz="1800">
                <a:solidFill>
                  <a:schemeClr val="dk1"/>
                </a:solidFill>
                <a:latin typeface="Georgia"/>
                <a:ea typeface="Georgia"/>
                <a:cs typeface="Georgia"/>
                <a:sym typeface="Georgia"/>
              </a:rPr>
              <a:t>Infância e violência fatal em família</a:t>
            </a:r>
            <a:r>
              <a:rPr i="1" lang="pt-BR" sz="1800">
                <a:solidFill>
                  <a:schemeClr val="dk1"/>
                </a:solidFill>
                <a:latin typeface="Georgia"/>
                <a:ea typeface="Georgia"/>
                <a:cs typeface="Georgia"/>
                <a:sym typeface="Georgia"/>
              </a:rPr>
              <a:t>. São Paulo: Iglu, 1998.</a:t>
            </a:r>
            <a:endParaRPr sz="1800">
              <a:solidFill>
                <a:schemeClr val="dk1"/>
              </a:solidFill>
              <a:latin typeface="Georgia"/>
              <a:ea typeface="Georgia"/>
              <a:cs typeface="Georgia"/>
              <a:sym typeface="Georgia"/>
            </a:endParaRPr>
          </a:p>
          <a:p>
            <a:pPr indent="-342900" lvl="0" marL="457200" rtl="0" algn="l">
              <a:lnSpc>
                <a:spcPct val="90000"/>
              </a:lnSpc>
              <a:spcBef>
                <a:spcPts val="0"/>
              </a:spcBef>
              <a:spcAft>
                <a:spcPts val="0"/>
              </a:spcAft>
              <a:buClr>
                <a:schemeClr val="accent1"/>
              </a:buClr>
              <a:buSzPts val="1800"/>
              <a:buFont typeface="Georgia"/>
              <a:buChar char="●"/>
            </a:pPr>
            <a:r>
              <a:rPr lang="pt-BR" sz="1800">
                <a:solidFill>
                  <a:schemeClr val="dk1"/>
                </a:solidFill>
                <a:latin typeface="Georgia"/>
                <a:ea typeface="Georgia"/>
                <a:cs typeface="Georgia"/>
                <a:sym typeface="Georgia"/>
              </a:rPr>
              <a:t> _______. </a:t>
            </a:r>
            <a:r>
              <a:rPr i="1" lang="pt-BR" sz="1800">
                <a:solidFill>
                  <a:schemeClr val="dk1"/>
                </a:solidFill>
                <a:latin typeface="Georgia"/>
                <a:ea typeface="Georgia"/>
                <a:cs typeface="Georgia"/>
                <a:sym typeface="Georgia"/>
              </a:rPr>
              <a:t>Infância e violência doméstica: fronteiras do conhecimento.</a:t>
            </a:r>
            <a:r>
              <a:rPr lang="pt-BR" sz="1800">
                <a:solidFill>
                  <a:schemeClr val="dk1"/>
                </a:solidFill>
                <a:latin typeface="Georgia"/>
                <a:ea typeface="Georgia"/>
                <a:cs typeface="Georgia"/>
                <a:sym typeface="Georgia"/>
              </a:rPr>
              <a:t> São Paulo: Cortez, 7ª Ed, 2018.</a:t>
            </a:r>
            <a:endParaRPr sz="1800">
              <a:solidFill>
                <a:schemeClr val="dk1"/>
              </a:solidFill>
              <a:latin typeface="Georgia"/>
              <a:ea typeface="Georgia"/>
              <a:cs typeface="Georgia"/>
              <a:sym typeface="Georgia"/>
            </a:endParaRPr>
          </a:p>
          <a:p>
            <a:pPr indent="-342900" lvl="0" marL="457200" rtl="0" algn="l">
              <a:lnSpc>
                <a:spcPct val="90000"/>
              </a:lnSpc>
              <a:spcBef>
                <a:spcPts val="0"/>
              </a:spcBef>
              <a:spcAft>
                <a:spcPts val="0"/>
              </a:spcAft>
              <a:buClr>
                <a:schemeClr val="accent1"/>
              </a:buClr>
              <a:buSzPts val="1800"/>
              <a:buFont typeface="Georgia"/>
              <a:buChar char="●"/>
            </a:pPr>
            <a:r>
              <a:rPr lang="pt-BR" sz="1800">
                <a:solidFill>
                  <a:schemeClr val="dk1"/>
                </a:solidFill>
                <a:latin typeface="Georgia"/>
                <a:ea typeface="Georgia"/>
                <a:cs typeface="Georgia"/>
                <a:sym typeface="Georgia"/>
              </a:rPr>
              <a:t>AZEVEDO, Maria Amélia . Um Cenário em (dês)construção . In: UNICEF. (Org.). Direitos Negados/A Violência contra a Criança e o Adolescente no Brasil. Brasília: UNICEF, 2005</a:t>
            </a:r>
            <a:endParaRPr sz="1800">
              <a:solidFill>
                <a:schemeClr val="dk1"/>
              </a:solidFill>
              <a:latin typeface="Georgia"/>
              <a:ea typeface="Georgia"/>
              <a:cs typeface="Georgia"/>
              <a:sym typeface="Georgia"/>
            </a:endParaRPr>
          </a:p>
          <a:p>
            <a:pPr indent="-342900" lvl="0" marL="457200" rtl="0" algn="l">
              <a:lnSpc>
                <a:spcPct val="90000"/>
              </a:lnSpc>
              <a:spcBef>
                <a:spcPts val="0"/>
              </a:spcBef>
              <a:spcAft>
                <a:spcPts val="0"/>
              </a:spcAft>
              <a:buClr>
                <a:schemeClr val="accent1"/>
              </a:buClr>
              <a:buSzPts val="1800"/>
              <a:buFont typeface="Georgia"/>
              <a:buChar char="●"/>
            </a:pPr>
            <a:r>
              <a:rPr lang="pt-BR" sz="1800">
                <a:solidFill>
                  <a:schemeClr val="dk1"/>
                </a:solidFill>
                <a:latin typeface="Georgia"/>
                <a:ea typeface="Georgia"/>
                <a:cs typeface="Georgia"/>
                <a:sym typeface="Georgia"/>
              </a:rPr>
              <a:t>BRASIL. Diretrizes Nacionais para o atendimento às crianças e adolescentes em situação de rua. Brasília, 2017. Acesso por </a:t>
            </a:r>
            <a:r>
              <a:rPr lang="pt-BR" sz="1800" u="sng">
                <a:solidFill>
                  <a:schemeClr val="dk1"/>
                </a:solidFill>
                <a:latin typeface="Georgia"/>
                <a:ea typeface="Georgia"/>
                <a:cs typeface="Georgia"/>
                <a:sym typeface="Georgia"/>
                <a:hlinkClick r:id="rId4"/>
              </a:rPr>
              <a:t>http://primeirainfancia.org.br/wp-content/uploads/2017/08/0344c7_4fe2ba1cd6854b649d45d71a6517f80d.pdf</a:t>
            </a:r>
            <a:r>
              <a:rPr lang="pt-BR" sz="1800">
                <a:solidFill>
                  <a:schemeClr val="dk1"/>
                </a:solidFill>
                <a:latin typeface="Georgia"/>
                <a:ea typeface="Georgia"/>
                <a:cs typeface="Georgia"/>
                <a:sym typeface="Georgia"/>
              </a:rPr>
              <a:t> </a:t>
            </a:r>
            <a:endParaRPr sz="1800">
              <a:solidFill>
                <a:schemeClr val="dk1"/>
              </a:solidFill>
              <a:latin typeface="Georgia"/>
              <a:ea typeface="Georgia"/>
              <a:cs typeface="Georgia"/>
              <a:sym typeface="Georgia"/>
            </a:endParaRPr>
          </a:p>
          <a:p>
            <a:pPr indent="-342900" lvl="0" marL="457200" rtl="0" algn="l">
              <a:lnSpc>
                <a:spcPct val="90000"/>
              </a:lnSpc>
              <a:spcBef>
                <a:spcPts val="0"/>
              </a:spcBef>
              <a:spcAft>
                <a:spcPts val="0"/>
              </a:spcAft>
              <a:buClr>
                <a:schemeClr val="accent1"/>
              </a:buClr>
              <a:buSzPts val="1800"/>
              <a:buFont typeface="Georgia"/>
              <a:buChar char="●"/>
            </a:pPr>
            <a:r>
              <a:rPr lang="pt-BR" sz="1800">
                <a:solidFill>
                  <a:schemeClr val="dk1"/>
                </a:solidFill>
                <a:latin typeface="Georgia"/>
                <a:ea typeface="Georgia"/>
                <a:cs typeface="Georgia"/>
                <a:sym typeface="Georgia"/>
              </a:rPr>
              <a:t>BRASIL. Secretaria de Políticas para as mulheres. Rede de Enfrentamento à Violência contra as Mulheres. Brasília, 2011. Acesso por </a:t>
            </a:r>
            <a:r>
              <a:rPr lang="pt-BR" sz="1800" u="sng">
                <a:solidFill>
                  <a:srgbClr val="0070C0"/>
                </a:solidFill>
                <a:latin typeface="Georgia"/>
                <a:ea typeface="Georgia"/>
                <a:cs typeface="Georgia"/>
                <a:sym typeface="Georgia"/>
                <a:hlinkClick r:id="rId5"/>
              </a:rPr>
              <a:t>https://www12.senado.leg.br/institucional/omv/entenda-a-violencia/pdfs/rede-de-enfrentamento-a-violencia-contra-as-mulheres</a:t>
            </a:r>
            <a:r>
              <a:rPr lang="pt-BR" sz="1800">
                <a:solidFill>
                  <a:srgbClr val="0070C0"/>
                </a:solidFill>
                <a:latin typeface="Georgia"/>
                <a:ea typeface="Georgia"/>
                <a:cs typeface="Georgia"/>
                <a:sym typeface="Georgia"/>
              </a:rPr>
              <a:t> </a:t>
            </a:r>
            <a:endParaRPr sz="1800">
              <a:solidFill>
                <a:srgbClr val="262626"/>
              </a:solidFill>
              <a:latin typeface="Georgia"/>
              <a:ea typeface="Georgia"/>
              <a:cs typeface="Georgia"/>
              <a:sym typeface="Georgi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pic>
        <p:nvPicPr>
          <p:cNvPr id="294" name="Google Shape;294;p44"/>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295" name="Google Shape;295;p44"/>
          <p:cNvSpPr txBox="1"/>
          <p:nvPr/>
        </p:nvSpPr>
        <p:spPr>
          <a:xfrm>
            <a:off x="720000" y="1432700"/>
            <a:ext cx="7560000" cy="5069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pt-BR" sz="2000">
                <a:solidFill>
                  <a:schemeClr val="dk1"/>
                </a:solidFill>
                <a:latin typeface="Georgia"/>
                <a:ea typeface="Georgia"/>
                <a:cs typeface="Georgia"/>
                <a:sym typeface="Georgia"/>
              </a:rPr>
              <a:t>(...)</a:t>
            </a:r>
            <a:endParaRPr sz="2000">
              <a:solidFill>
                <a:schemeClr val="dk1"/>
              </a:solidFill>
              <a:latin typeface="Georgia"/>
              <a:ea typeface="Georgia"/>
              <a:cs typeface="Georgia"/>
              <a:sym typeface="Georgia"/>
            </a:endParaRPr>
          </a:p>
          <a:p>
            <a:pPr indent="0" lvl="0" marL="0" rtl="0" algn="l">
              <a:lnSpc>
                <a:spcPct val="90000"/>
              </a:lnSpc>
              <a:spcBef>
                <a:spcPts val="0"/>
              </a:spcBef>
              <a:spcAft>
                <a:spcPts val="0"/>
              </a:spcAft>
              <a:buNone/>
            </a:pPr>
            <a:r>
              <a:t/>
            </a:r>
            <a:endParaRPr sz="1000">
              <a:solidFill>
                <a:schemeClr val="dk1"/>
              </a:solidFill>
              <a:latin typeface="Georgia"/>
              <a:ea typeface="Georgia"/>
              <a:cs typeface="Georgia"/>
              <a:sym typeface="Georgia"/>
            </a:endParaRPr>
          </a:p>
          <a:p>
            <a:pPr indent="-342900" lvl="0" marL="457200" rtl="0" algn="l">
              <a:lnSpc>
                <a:spcPct val="90000"/>
              </a:lnSpc>
              <a:spcBef>
                <a:spcPts val="0"/>
              </a:spcBef>
              <a:spcAft>
                <a:spcPts val="0"/>
              </a:spcAft>
              <a:buClr>
                <a:schemeClr val="accent1"/>
              </a:buClr>
              <a:buSzPts val="1800"/>
              <a:buFont typeface="Georgia"/>
              <a:buChar char="●"/>
            </a:pPr>
            <a:r>
              <a:rPr lang="pt-BR" sz="1800">
                <a:solidFill>
                  <a:schemeClr val="dk1"/>
                </a:solidFill>
                <a:latin typeface="Georgia"/>
                <a:ea typeface="Georgia"/>
                <a:cs typeface="Georgia"/>
                <a:sym typeface="Georgia"/>
              </a:rPr>
              <a:t>CRAMI (org). </a:t>
            </a:r>
            <a:r>
              <a:rPr i="1" lang="pt-BR" sz="1800">
                <a:solidFill>
                  <a:schemeClr val="dk1"/>
                </a:solidFill>
                <a:latin typeface="Georgia"/>
                <a:ea typeface="Georgia"/>
                <a:cs typeface="Georgia"/>
                <a:sym typeface="Georgia"/>
              </a:rPr>
              <a:t>Abuso sexual doméstico: atendimento às vítimas e responsabilização do agressor.  </a:t>
            </a:r>
            <a:r>
              <a:rPr lang="pt-BR" sz="1800">
                <a:solidFill>
                  <a:schemeClr val="dk1"/>
                </a:solidFill>
                <a:latin typeface="Georgia"/>
                <a:ea typeface="Georgia"/>
                <a:cs typeface="Georgia"/>
                <a:sym typeface="Georgia"/>
              </a:rPr>
              <a:t>São Paulo: Cortez; Brasília, DF: UNICEF, 2005.</a:t>
            </a:r>
            <a:endParaRPr sz="1800">
              <a:solidFill>
                <a:schemeClr val="dk1"/>
              </a:solidFill>
              <a:latin typeface="Georgia"/>
              <a:ea typeface="Georgia"/>
              <a:cs typeface="Georgia"/>
              <a:sym typeface="Georgia"/>
            </a:endParaRPr>
          </a:p>
          <a:p>
            <a:pPr indent="-342900" lvl="0" marL="457200" rtl="0" algn="l">
              <a:lnSpc>
                <a:spcPct val="90000"/>
              </a:lnSpc>
              <a:spcBef>
                <a:spcPts val="0"/>
              </a:spcBef>
              <a:spcAft>
                <a:spcPts val="0"/>
              </a:spcAft>
              <a:buClr>
                <a:schemeClr val="accent1"/>
              </a:buClr>
              <a:buSzPts val="1800"/>
              <a:buFont typeface="Georgia"/>
              <a:buChar char="●"/>
            </a:pPr>
            <a:r>
              <a:rPr lang="pt-BR" sz="1800">
                <a:solidFill>
                  <a:schemeClr val="dk1"/>
                </a:solidFill>
                <a:latin typeface="Georgia"/>
                <a:ea typeface="Georgia"/>
                <a:cs typeface="Georgia"/>
                <a:sym typeface="Georgia"/>
              </a:rPr>
              <a:t>FERRARI, Dalka C.A. &amp; VECINA, Tereza C.C. (org)  </a:t>
            </a:r>
            <a:r>
              <a:rPr i="1" lang="pt-BR" sz="1800">
                <a:solidFill>
                  <a:schemeClr val="dk1"/>
                </a:solidFill>
                <a:latin typeface="Georgia"/>
                <a:ea typeface="Georgia"/>
                <a:cs typeface="Georgia"/>
                <a:sym typeface="Georgia"/>
              </a:rPr>
              <a:t>O fim do silêncio na violência familiar: teoria e prática.</a:t>
            </a:r>
            <a:r>
              <a:rPr lang="pt-BR" sz="1800">
                <a:solidFill>
                  <a:schemeClr val="dk1"/>
                </a:solidFill>
                <a:latin typeface="Georgia"/>
                <a:ea typeface="Georgia"/>
                <a:cs typeface="Georgia"/>
                <a:sym typeface="Georgia"/>
              </a:rPr>
              <a:t> São Paulo: Ágora, 2002.</a:t>
            </a:r>
            <a:endParaRPr sz="1800">
              <a:solidFill>
                <a:schemeClr val="dk1"/>
              </a:solidFill>
              <a:latin typeface="Georgia"/>
              <a:ea typeface="Georgia"/>
              <a:cs typeface="Georgia"/>
              <a:sym typeface="Georgia"/>
            </a:endParaRPr>
          </a:p>
          <a:p>
            <a:pPr indent="-342900" lvl="0" marL="457200" rtl="0" algn="l">
              <a:lnSpc>
                <a:spcPct val="90000"/>
              </a:lnSpc>
              <a:spcBef>
                <a:spcPts val="0"/>
              </a:spcBef>
              <a:spcAft>
                <a:spcPts val="0"/>
              </a:spcAft>
              <a:buClr>
                <a:schemeClr val="accent1"/>
              </a:buClr>
              <a:buSzPts val="1800"/>
              <a:buFont typeface="Georgia"/>
              <a:buChar char="●"/>
            </a:pPr>
            <a:r>
              <a:rPr lang="pt-BR" sz="1800">
                <a:solidFill>
                  <a:schemeClr val="dk1"/>
                </a:solidFill>
                <a:latin typeface="Georgia"/>
                <a:ea typeface="Georgia"/>
                <a:cs typeface="Georgia"/>
                <a:sym typeface="Georgia"/>
              </a:rPr>
              <a:t>FURNISS, Tilman. </a:t>
            </a:r>
            <a:r>
              <a:rPr i="1" lang="pt-BR" sz="1800">
                <a:solidFill>
                  <a:schemeClr val="dk1"/>
                </a:solidFill>
                <a:latin typeface="Georgia"/>
                <a:ea typeface="Georgia"/>
                <a:cs typeface="Georgia"/>
                <a:sym typeface="Georgia"/>
              </a:rPr>
              <a:t>Abuso sexual da criança: uma abordagem multidisciplinar – manejo, terapia e intervenção legal integrados. </a:t>
            </a:r>
            <a:r>
              <a:rPr lang="pt-BR" sz="1800">
                <a:solidFill>
                  <a:schemeClr val="dk1"/>
                </a:solidFill>
                <a:latin typeface="Georgia"/>
                <a:ea typeface="Georgia"/>
                <a:cs typeface="Georgia"/>
                <a:sym typeface="Georgia"/>
              </a:rPr>
              <a:t>Porto Alegre: Artes Médicas, 1993.</a:t>
            </a:r>
            <a:endParaRPr sz="1800">
              <a:solidFill>
                <a:schemeClr val="dk1"/>
              </a:solidFill>
              <a:latin typeface="Georgia"/>
              <a:ea typeface="Georgia"/>
              <a:cs typeface="Georgia"/>
              <a:sym typeface="Georgia"/>
            </a:endParaRPr>
          </a:p>
          <a:p>
            <a:pPr indent="-342900" lvl="0" marL="457200" rtl="0" algn="l">
              <a:lnSpc>
                <a:spcPct val="90000"/>
              </a:lnSpc>
              <a:spcBef>
                <a:spcPts val="0"/>
              </a:spcBef>
              <a:spcAft>
                <a:spcPts val="0"/>
              </a:spcAft>
              <a:buClr>
                <a:schemeClr val="accent1"/>
              </a:buClr>
              <a:buSzPts val="1800"/>
              <a:buFont typeface="Georgia"/>
              <a:buChar char="●"/>
            </a:pPr>
            <a:r>
              <a:rPr lang="pt-BR" sz="1800">
                <a:solidFill>
                  <a:schemeClr val="dk1"/>
                </a:solidFill>
                <a:latin typeface="Georgia"/>
                <a:ea typeface="Georgia"/>
                <a:cs typeface="Georgia"/>
                <a:sym typeface="Georgia"/>
              </a:rPr>
              <a:t>LONGO, Márcia. </a:t>
            </a:r>
            <a:r>
              <a:rPr i="1" lang="pt-BR" sz="1800">
                <a:solidFill>
                  <a:schemeClr val="dk1"/>
                </a:solidFill>
                <a:latin typeface="Georgia"/>
                <a:ea typeface="Georgia"/>
                <a:cs typeface="Georgia"/>
                <a:sym typeface="Georgia"/>
              </a:rPr>
              <a:t>Abuso sexual na infância: como lidar com isso?</a:t>
            </a:r>
            <a:r>
              <a:rPr lang="pt-BR" sz="1800">
                <a:solidFill>
                  <a:schemeClr val="dk1"/>
                </a:solidFill>
                <a:latin typeface="Georgia"/>
                <a:ea typeface="Georgia"/>
                <a:cs typeface="Georgia"/>
                <a:sym typeface="Georgia"/>
              </a:rPr>
              <a:t> Edição independente, 2006.</a:t>
            </a:r>
            <a:endParaRPr sz="1800">
              <a:solidFill>
                <a:schemeClr val="dk1"/>
              </a:solidFill>
              <a:latin typeface="Georgia"/>
              <a:ea typeface="Georgia"/>
              <a:cs typeface="Georgia"/>
              <a:sym typeface="Georgia"/>
            </a:endParaRPr>
          </a:p>
          <a:p>
            <a:pPr indent="-342900" lvl="0" marL="457200" rtl="0" algn="l">
              <a:lnSpc>
                <a:spcPct val="90000"/>
              </a:lnSpc>
              <a:spcBef>
                <a:spcPts val="0"/>
              </a:spcBef>
              <a:spcAft>
                <a:spcPts val="0"/>
              </a:spcAft>
              <a:buClr>
                <a:schemeClr val="accent1"/>
              </a:buClr>
              <a:buSzPts val="1800"/>
              <a:buFont typeface="Georgia"/>
              <a:buChar char="●"/>
            </a:pPr>
            <a:r>
              <a:rPr lang="pt-BR" sz="1800">
                <a:solidFill>
                  <a:schemeClr val="dk1"/>
                </a:solidFill>
                <a:latin typeface="Georgia"/>
                <a:ea typeface="Georgia"/>
                <a:cs typeface="Georgia"/>
                <a:sym typeface="Georgia"/>
              </a:rPr>
              <a:t>SANDERSON, Christiane. </a:t>
            </a:r>
            <a:r>
              <a:rPr i="1" lang="pt-BR" sz="1800">
                <a:solidFill>
                  <a:schemeClr val="dk1"/>
                </a:solidFill>
                <a:latin typeface="Georgia"/>
                <a:ea typeface="Georgia"/>
                <a:cs typeface="Georgia"/>
                <a:sym typeface="Georgia"/>
              </a:rPr>
              <a:t>Abuso sexual em crianças: fortalecendo pais e professores para proteger crianças de abusos sexuais.</a:t>
            </a:r>
            <a:endParaRPr sz="1800">
              <a:solidFill>
                <a:schemeClr val="dk1"/>
              </a:solidFill>
              <a:latin typeface="Georgia"/>
              <a:ea typeface="Georgia"/>
              <a:cs typeface="Georgia"/>
              <a:sym typeface="Georgia"/>
            </a:endParaRPr>
          </a:p>
          <a:p>
            <a:pPr indent="-342900" lvl="0" marL="457200" rtl="0" algn="l">
              <a:lnSpc>
                <a:spcPct val="90000"/>
              </a:lnSpc>
              <a:spcBef>
                <a:spcPts val="0"/>
              </a:spcBef>
              <a:spcAft>
                <a:spcPts val="0"/>
              </a:spcAft>
              <a:buClr>
                <a:schemeClr val="accent1"/>
              </a:buClr>
              <a:buSzPts val="1800"/>
              <a:buFont typeface="Georgia"/>
              <a:buChar char="●"/>
            </a:pPr>
            <a:r>
              <a:rPr lang="pt-BR" sz="1800">
                <a:solidFill>
                  <a:schemeClr val="dk1"/>
                </a:solidFill>
                <a:latin typeface="Georgia"/>
                <a:ea typeface="Georgia"/>
                <a:cs typeface="Georgia"/>
                <a:sym typeface="Georgia"/>
              </a:rPr>
              <a:t>UNIVERSIDADE DE SÃO PAULO – NEMGE / CECAE. </a:t>
            </a:r>
            <a:r>
              <a:rPr i="1" lang="pt-BR" sz="1800">
                <a:solidFill>
                  <a:schemeClr val="dk1"/>
                </a:solidFill>
                <a:latin typeface="Georgia"/>
                <a:ea typeface="Georgia"/>
                <a:cs typeface="Georgia"/>
                <a:sym typeface="Georgia"/>
              </a:rPr>
              <a:t>Ensino e educação com igualdade de gênero na infância e adolescência – guia prático para educadores e educadoras</a:t>
            </a:r>
            <a:r>
              <a:rPr lang="pt-BR" sz="1800">
                <a:solidFill>
                  <a:schemeClr val="dk1"/>
                </a:solidFill>
                <a:latin typeface="Georgia"/>
                <a:ea typeface="Georgia"/>
                <a:cs typeface="Georgia"/>
                <a:sym typeface="Georgia"/>
              </a:rPr>
              <a:t>. São Paulo: NEMGE / CECAE, 1996.</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pic>
        <p:nvPicPr>
          <p:cNvPr id="300" name="Google Shape;300;p45"/>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301" name="Google Shape;301;p45"/>
          <p:cNvSpPr txBox="1"/>
          <p:nvPr/>
        </p:nvSpPr>
        <p:spPr>
          <a:xfrm>
            <a:off x="720000" y="1432700"/>
            <a:ext cx="7560000" cy="46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800">
                <a:latin typeface="Georgia"/>
                <a:ea typeface="Georgia"/>
                <a:cs typeface="Georgia"/>
                <a:sym typeface="Georgia"/>
              </a:rPr>
              <a:t>Disque Denúncia – registro de casos – inclusive denúncia anônima</a:t>
            </a:r>
            <a:endParaRPr sz="2800">
              <a:latin typeface="Georgia"/>
              <a:ea typeface="Georgia"/>
              <a:cs typeface="Georgia"/>
              <a:sym typeface="Georgia"/>
            </a:endParaRPr>
          </a:p>
          <a:p>
            <a:pPr indent="0" lvl="0" marL="0" rtl="0" algn="l">
              <a:spcBef>
                <a:spcPts val="0"/>
              </a:spcBef>
              <a:spcAft>
                <a:spcPts val="0"/>
              </a:spcAft>
              <a:buNone/>
            </a:pPr>
            <a:r>
              <a:t/>
            </a:r>
            <a:endParaRPr sz="2400">
              <a:latin typeface="Georgia"/>
              <a:ea typeface="Georgia"/>
              <a:cs typeface="Georgia"/>
              <a:sym typeface="Georgia"/>
            </a:endParaRPr>
          </a:p>
          <a:p>
            <a:pPr indent="-381000" lvl="0" marL="457200" rtl="0" algn="just">
              <a:lnSpc>
                <a:spcPct val="100000"/>
              </a:lnSpc>
              <a:spcBef>
                <a:spcPts val="0"/>
              </a:spcBef>
              <a:spcAft>
                <a:spcPts val="0"/>
              </a:spcAft>
              <a:buClr>
                <a:schemeClr val="accent1"/>
              </a:buClr>
              <a:buSzPts val="2400"/>
              <a:buFont typeface="Georgia"/>
              <a:buChar char="●"/>
            </a:pPr>
            <a:r>
              <a:rPr b="1" lang="pt-BR" sz="2400">
                <a:latin typeface="Georgia"/>
                <a:ea typeface="Georgia"/>
                <a:cs typeface="Georgia"/>
                <a:sym typeface="Georgia"/>
              </a:rPr>
              <a:t>Nacional: Disque 100</a:t>
            </a:r>
            <a:endParaRPr b="1" sz="2400">
              <a:latin typeface="Georgia"/>
              <a:ea typeface="Georgia"/>
              <a:cs typeface="Georgia"/>
              <a:sym typeface="Georgia"/>
            </a:endParaRPr>
          </a:p>
          <a:p>
            <a:pPr indent="-381000" lvl="0" marL="457200" rtl="0" algn="just">
              <a:lnSpc>
                <a:spcPct val="100000"/>
              </a:lnSpc>
              <a:spcBef>
                <a:spcPts val="0"/>
              </a:spcBef>
              <a:spcAft>
                <a:spcPts val="0"/>
              </a:spcAft>
              <a:buClr>
                <a:schemeClr val="accent1"/>
              </a:buClr>
              <a:buSzPts val="2400"/>
              <a:buFont typeface="Georgia"/>
              <a:buChar char="●"/>
            </a:pPr>
            <a:r>
              <a:rPr b="1" lang="pt-BR" sz="2400">
                <a:latin typeface="Georgia"/>
                <a:ea typeface="Georgia"/>
                <a:cs typeface="Georgia"/>
                <a:sym typeface="Georgia"/>
              </a:rPr>
              <a:t>Estado de São Paulo:</a:t>
            </a:r>
            <a:endParaRPr sz="2400">
              <a:latin typeface="Georgia"/>
              <a:ea typeface="Georgia"/>
              <a:cs typeface="Georgia"/>
              <a:sym typeface="Georgia"/>
            </a:endParaRPr>
          </a:p>
          <a:p>
            <a:pPr indent="-381000" lvl="1" marL="914400" rtl="0" algn="just">
              <a:lnSpc>
                <a:spcPct val="100000"/>
              </a:lnSpc>
              <a:spcBef>
                <a:spcPts val="0"/>
              </a:spcBef>
              <a:spcAft>
                <a:spcPts val="0"/>
              </a:spcAft>
              <a:buClr>
                <a:schemeClr val="accent1"/>
              </a:buClr>
              <a:buSzPts val="2400"/>
              <a:buFont typeface="Georgia"/>
              <a:buChar char="○"/>
            </a:pPr>
            <a:r>
              <a:rPr b="1" lang="pt-BR" sz="2400">
                <a:latin typeface="Georgia"/>
                <a:ea typeface="Georgia"/>
                <a:cs typeface="Georgia"/>
                <a:sym typeface="Georgia"/>
              </a:rPr>
              <a:t>Disque 181</a:t>
            </a:r>
            <a:endParaRPr sz="2400">
              <a:latin typeface="Georgia"/>
              <a:ea typeface="Georgia"/>
              <a:cs typeface="Georgia"/>
              <a:sym typeface="Georgia"/>
            </a:endParaRPr>
          </a:p>
          <a:p>
            <a:pPr indent="-381000" lvl="1" marL="914400" rtl="0" algn="just">
              <a:lnSpc>
                <a:spcPct val="100000"/>
              </a:lnSpc>
              <a:spcBef>
                <a:spcPts val="0"/>
              </a:spcBef>
              <a:spcAft>
                <a:spcPts val="0"/>
              </a:spcAft>
              <a:buClr>
                <a:schemeClr val="accent1"/>
              </a:buClr>
              <a:buSzPts val="2400"/>
              <a:buFont typeface="Georgia"/>
              <a:buChar char="○"/>
            </a:pPr>
            <a:r>
              <a:rPr lang="pt-BR" sz="2400">
                <a:latin typeface="Georgia"/>
                <a:ea typeface="Georgia"/>
                <a:cs typeface="Georgia"/>
                <a:sym typeface="Georgia"/>
              </a:rPr>
              <a:t>Pela internet no site da Secretaria de Segurança Pública: </a:t>
            </a:r>
            <a:r>
              <a:rPr lang="pt-BR" sz="1800" u="sng">
                <a:solidFill>
                  <a:srgbClr val="0000FF"/>
                </a:solidFill>
                <a:latin typeface="Georgia"/>
                <a:ea typeface="Georgia"/>
                <a:cs typeface="Georgia"/>
                <a:sym typeface="Georgia"/>
                <a:hlinkClick r:id="rId4"/>
              </a:rPr>
              <a:t>http://www.ssp.sp.gov.br/servicos/denuncias/default.aspx</a:t>
            </a:r>
            <a:r>
              <a:rPr lang="pt-BR" sz="1800">
                <a:latin typeface="Georgia"/>
                <a:ea typeface="Georgia"/>
                <a:cs typeface="Georgia"/>
                <a:sym typeface="Georgia"/>
              </a:rPr>
              <a:t> </a:t>
            </a:r>
            <a:endParaRPr sz="1800">
              <a:latin typeface="Georgia"/>
              <a:ea typeface="Georgia"/>
              <a:cs typeface="Georgia"/>
              <a:sym typeface="Georgia"/>
            </a:endParaRPr>
          </a:p>
          <a:p>
            <a:pPr indent="-381000" lvl="1" marL="914400" rtl="0" algn="just">
              <a:lnSpc>
                <a:spcPct val="100000"/>
              </a:lnSpc>
              <a:spcBef>
                <a:spcPts val="0"/>
              </a:spcBef>
              <a:spcAft>
                <a:spcPts val="0"/>
              </a:spcAft>
              <a:buClr>
                <a:schemeClr val="accent1"/>
              </a:buClr>
              <a:buSzPts val="2400"/>
              <a:buFont typeface="Georgia"/>
              <a:buChar char="○"/>
            </a:pPr>
            <a:r>
              <a:rPr lang="pt-BR" sz="2400">
                <a:latin typeface="Georgia"/>
                <a:ea typeface="Georgia"/>
                <a:cs typeface="Georgia"/>
                <a:sym typeface="Georgia"/>
              </a:rPr>
              <a:t>Promotoria Pública </a:t>
            </a:r>
            <a:endParaRPr sz="2400">
              <a:latin typeface="Georgia"/>
              <a:ea typeface="Georgia"/>
              <a:cs typeface="Georgia"/>
              <a:sym typeface="Georgia"/>
            </a:endParaRPr>
          </a:p>
          <a:p>
            <a:pPr indent="-381000" lvl="1" marL="914400" rtl="0" algn="just">
              <a:lnSpc>
                <a:spcPct val="100000"/>
              </a:lnSpc>
              <a:spcBef>
                <a:spcPts val="0"/>
              </a:spcBef>
              <a:spcAft>
                <a:spcPts val="0"/>
              </a:spcAft>
              <a:buClr>
                <a:schemeClr val="accent1"/>
              </a:buClr>
              <a:buSzPts val="2400"/>
              <a:buFont typeface="Georgia"/>
              <a:buChar char="○"/>
            </a:pPr>
            <a:r>
              <a:rPr lang="pt-BR" sz="2400">
                <a:latin typeface="Georgia"/>
                <a:ea typeface="Georgia"/>
                <a:cs typeface="Georgia"/>
                <a:sym typeface="Georgia"/>
              </a:rPr>
              <a:t>Conselho tutelar</a:t>
            </a:r>
            <a:endParaRPr sz="2400">
              <a:latin typeface="Georgia"/>
              <a:ea typeface="Georgia"/>
              <a:cs typeface="Georgia"/>
              <a:sym typeface="Georgi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pic>
        <p:nvPicPr>
          <p:cNvPr id="306" name="Google Shape;306;p46"/>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307" name="Google Shape;307;p46"/>
          <p:cNvSpPr txBox="1"/>
          <p:nvPr/>
        </p:nvSpPr>
        <p:spPr>
          <a:xfrm>
            <a:off x="720000" y="1440000"/>
            <a:ext cx="7560000" cy="5309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2400">
                <a:latin typeface="Georgia"/>
                <a:ea typeface="Georgia"/>
                <a:cs typeface="Georgia"/>
                <a:sym typeface="Georgia"/>
              </a:rPr>
              <a:t>Conselhos Tutelares</a:t>
            </a:r>
            <a:endParaRPr sz="2400">
              <a:latin typeface="Georgia"/>
              <a:ea typeface="Georgia"/>
              <a:cs typeface="Georgia"/>
              <a:sym typeface="Georgia"/>
            </a:endParaRPr>
          </a:p>
          <a:p>
            <a:pPr indent="0" lvl="0" marL="0" rtl="0" algn="just">
              <a:spcBef>
                <a:spcPts val="0"/>
              </a:spcBef>
              <a:spcAft>
                <a:spcPts val="0"/>
              </a:spcAft>
              <a:buNone/>
            </a:pPr>
            <a:r>
              <a:t/>
            </a:r>
            <a:endParaRPr sz="1000">
              <a:latin typeface="Georgia"/>
              <a:ea typeface="Georgia"/>
              <a:cs typeface="Georgia"/>
              <a:sym typeface="Georgia"/>
            </a:endParaRPr>
          </a:p>
          <a:p>
            <a:pPr indent="-381000" lvl="0" marL="457200" rtl="0" algn="just">
              <a:lnSpc>
                <a:spcPct val="90000"/>
              </a:lnSpc>
              <a:spcBef>
                <a:spcPts val="0"/>
              </a:spcBef>
              <a:spcAft>
                <a:spcPts val="0"/>
              </a:spcAft>
              <a:buClr>
                <a:schemeClr val="accent1"/>
              </a:buClr>
              <a:buSzPts val="2400"/>
              <a:buFont typeface="Georgia"/>
              <a:buChar char="●"/>
            </a:pPr>
            <a:r>
              <a:rPr b="1" lang="pt-BR" sz="2400">
                <a:latin typeface="Georgia"/>
                <a:ea typeface="Georgia"/>
                <a:cs typeface="Georgia"/>
                <a:sym typeface="Georgia"/>
              </a:rPr>
              <a:t>Criação do órgão se dá por meio de Lei Municipal;</a:t>
            </a:r>
            <a:endParaRPr sz="2400">
              <a:latin typeface="Georgia"/>
              <a:ea typeface="Georgia"/>
              <a:cs typeface="Georgia"/>
              <a:sym typeface="Georgia"/>
            </a:endParaRPr>
          </a:p>
          <a:p>
            <a:pPr indent="-381000" lvl="0" marL="457200" rtl="0" algn="just">
              <a:lnSpc>
                <a:spcPct val="90000"/>
              </a:lnSpc>
              <a:spcBef>
                <a:spcPts val="0"/>
              </a:spcBef>
              <a:spcAft>
                <a:spcPts val="0"/>
              </a:spcAft>
              <a:buClr>
                <a:schemeClr val="accent1"/>
              </a:buClr>
              <a:buSzPts val="2400"/>
              <a:buFont typeface="Georgia"/>
              <a:buChar char="●"/>
            </a:pPr>
            <a:r>
              <a:rPr b="1" lang="pt-BR" sz="2400">
                <a:latin typeface="Georgia"/>
                <a:ea typeface="Georgia"/>
                <a:cs typeface="Georgia"/>
                <a:sym typeface="Georgia"/>
              </a:rPr>
              <a:t>Conselho Municipal dos Direitos da Criança e do Adolescente</a:t>
            </a:r>
            <a:r>
              <a:rPr lang="pt-BR" sz="2400">
                <a:latin typeface="Georgia"/>
                <a:ea typeface="Georgia"/>
                <a:cs typeface="Georgia"/>
                <a:sym typeface="Georgia"/>
              </a:rPr>
              <a:t> – promove a eleição de cinco membros pela comunidade local para mandato de 3 anos;</a:t>
            </a:r>
            <a:endParaRPr sz="2400">
              <a:latin typeface="Georgia"/>
              <a:ea typeface="Georgia"/>
              <a:cs typeface="Georgia"/>
              <a:sym typeface="Georgia"/>
            </a:endParaRPr>
          </a:p>
          <a:p>
            <a:pPr indent="-381000" lvl="0" marL="457200" rtl="0" algn="just">
              <a:lnSpc>
                <a:spcPct val="90000"/>
              </a:lnSpc>
              <a:spcBef>
                <a:spcPts val="0"/>
              </a:spcBef>
              <a:spcAft>
                <a:spcPts val="0"/>
              </a:spcAft>
              <a:buClr>
                <a:schemeClr val="accent1"/>
              </a:buClr>
              <a:buSzPts val="2400"/>
              <a:buFont typeface="Georgia"/>
              <a:buChar char="●"/>
            </a:pPr>
            <a:r>
              <a:rPr lang="pt-BR" sz="2400">
                <a:latin typeface="Georgia"/>
                <a:ea typeface="Georgia"/>
                <a:cs typeface="Georgia"/>
                <a:sym typeface="Georgia"/>
              </a:rPr>
              <a:t>Para ser conselheiro tutelar, é necessário que o candidato tenha </a:t>
            </a:r>
            <a:r>
              <a:rPr b="1" lang="pt-BR" sz="2400">
                <a:latin typeface="Georgia"/>
                <a:ea typeface="Georgia"/>
                <a:cs typeface="Georgia"/>
                <a:sym typeface="Georgia"/>
              </a:rPr>
              <a:t>mais de 21 anos</a:t>
            </a:r>
            <a:r>
              <a:rPr lang="pt-BR" sz="2400">
                <a:latin typeface="Georgia"/>
                <a:ea typeface="Georgia"/>
                <a:cs typeface="Georgia"/>
                <a:sym typeface="Georgia"/>
              </a:rPr>
              <a:t>, </a:t>
            </a:r>
            <a:r>
              <a:rPr b="1" lang="pt-BR" sz="2400">
                <a:latin typeface="Georgia"/>
                <a:ea typeface="Georgia"/>
                <a:cs typeface="Georgia"/>
                <a:sym typeface="Georgia"/>
              </a:rPr>
              <a:t>resida na cidade</a:t>
            </a:r>
            <a:r>
              <a:rPr lang="pt-BR" sz="2400">
                <a:latin typeface="Georgia"/>
                <a:ea typeface="Georgia"/>
                <a:cs typeface="Georgia"/>
                <a:sym typeface="Georgia"/>
              </a:rPr>
              <a:t> e </a:t>
            </a:r>
            <a:r>
              <a:rPr b="1" lang="pt-BR" sz="2400">
                <a:latin typeface="Georgia"/>
                <a:ea typeface="Georgia"/>
                <a:cs typeface="Georgia"/>
                <a:sym typeface="Georgia"/>
              </a:rPr>
              <a:t>possua idoneidade moral reconhecida</a:t>
            </a:r>
            <a:r>
              <a:rPr lang="pt-BR" sz="2400">
                <a:latin typeface="Georgia"/>
                <a:ea typeface="Georgia"/>
                <a:cs typeface="Georgia"/>
                <a:sym typeface="Georgia"/>
              </a:rPr>
              <a:t>. Porém cada município pode criar outras exigências para a candidatura a conselheiro, como carteira nacional de habilitação ou nível superior.</a:t>
            </a:r>
            <a:endParaRPr sz="2400">
              <a:latin typeface="Georgia"/>
              <a:ea typeface="Georgia"/>
              <a:cs typeface="Georgia"/>
              <a:sym typeface="Georgia"/>
            </a:endParaRPr>
          </a:p>
          <a:p>
            <a:pPr indent="0" lvl="0" marL="0" rtl="0" algn="just">
              <a:spcBef>
                <a:spcPts val="0"/>
              </a:spcBef>
              <a:spcAft>
                <a:spcPts val="0"/>
              </a:spcAft>
              <a:buNone/>
            </a:pPr>
            <a:r>
              <a:t/>
            </a:r>
            <a:endParaRPr sz="2400">
              <a:latin typeface="Georgia"/>
              <a:ea typeface="Georgia"/>
              <a:cs typeface="Georgia"/>
              <a:sym typeface="Georgi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pic>
        <p:nvPicPr>
          <p:cNvPr id="312" name="Google Shape;312;p47"/>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313" name="Google Shape;313;p47"/>
          <p:cNvSpPr txBox="1"/>
          <p:nvPr/>
        </p:nvSpPr>
        <p:spPr>
          <a:xfrm>
            <a:off x="720000" y="1432700"/>
            <a:ext cx="4072200" cy="53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400">
                <a:solidFill>
                  <a:schemeClr val="dk1"/>
                </a:solidFill>
                <a:latin typeface="Georgia"/>
                <a:ea typeface="Georgia"/>
                <a:cs typeface="Georgia"/>
                <a:sym typeface="Georgia"/>
              </a:rPr>
              <a:t>(...)</a:t>
            </a:r>
            <a:endParaRPr sz="2400">
              <a:solidFill>
                <a:schemeClr val="dk1"/>
              </a:solidFill>
              <a:latin typeface="Georgia"/>
              <a:ea typeface="Georgia"/>
              <a:cs typeface="Georgia"/>
              <a:sym typeface="Georgia"/>
            </a:endParaRPr>
          </a:p>
          <a:p>
            <a:pPr indent="-381000" lvl="0" marL="457200" rtl="0" algn="l">
              <a:spcBef>
                <a:spcPts val="0"/>
              </a:spcBef>
              <a:spcAft>
                <a:spcPts val="0"/>
              </a:spcAft>
              <a:buClr>
                <a:schemeClr val="accent1"/>
              </a:buClr>
              <a:buSzPts val="2400"/>
              <a:buFont typeface="Georgia"/>
              <a:buChar char="●"/>
            </a:pPr>
            <a:r>
              <a:rPr lang="pt-BR" sz="2400">
                <a:solidFill>
                  <a:schemeClr val="dk1"/>
                </a:solidFill>
                <a:latin typeface="Georgia"/>
                <a:ea typeface="Georgia"/>
                <a:cs typeface="Georgia"/>
                <a:sym typeface="Georgia"/>
              </a:rPr>
              <a:t>Cada município tem seu regulamento de funcionamento dos Conselhos Tutelares.</a:t>
            </a:r>
            <a:endParaRPr sz="2400">
              <a:solidFill>
                <a:schemeClr val="dk1"/>
              </a:solidFill>
              <a:latin typeface="Georgia"/>
              <a:ea typeface="Georgia"/>
              <a:cs typeface="Georgia"/>
              <a:sym typeface="Georgia"/>
            </a:endParaRPr>
          </a:p>
          <a:p>
            <a:pPr indent="-381000" lvl="0" marL="457200" rtl="0" algn="l">
              <a:spcBef>
                <a:spcPts val="0"/>
              </a:spcBef>
              <a:spcAft>
                <a:spcPts val="0"/>
              </a:spcAft>
              <a:buClr>
                <a:schemeClr val="accent1"/>
              </a:buClr>
              <a:buSzPts val="2400"/>
              <a:buFont typeface="Georgia"/>
              <a:buChar char="●"/>
            </a:pPr>
            <a:r>
              <a:rPr lang="pt-BR" sz="2400">
                <a:solidFill>
                  <a:schemeClr val="dk1"/>
                </a:solidFill>
                <a:latin typeface="Georgia"/>
                <a:ea typeface="Georgia"/>
                <a:cs typeface="Georgia"/>
                <a:sym typeface="Georgia"/>
              </a:rPr>
              <a:t>Alguns municípios como Londrina (PR) e Piracicaba (SP) incluem provas objetivas para os candidatos ao Conselho Tutelar. Este critério fora respeitado no processo unificado.</a:t>
            </a:r>
            <a:endParaRPr sz="2400">
              <a:solidFill>
                <a:schemeClr val="dk1"/>
              </a:solidFill>
              <a:latin typeface="Georgia"/>
              <a:ea typeface="Georgia"/>
              <a:cs typeface="Georgia"/>
              <a:sym typeface="Georgia"/>
            </a:endParaRPr>
          </a:p>
        </p:txBody>
      </p:sp>
      <p:pic>
        <p:nvPicPr>
          <p:cNvPr id="314" name="Google Shape;314;p47"/>
          <p:cNvPicPr preferRelativeResize="0"/>
          <p:nvPr/>
        </p:nvPicPr>
        <p:blipFill rotWithShape="1">
          <a:blip r:embed="rId4">
            <a:alphaModFix/>
          </a:blip>
          <a:srcRect b="5181" l="29128" r="27161" t="12180"/>
          <a:stretch/>
        </p:blipFill>
        <p:spPr>
          <a:xfrm>
            <a:off x="4941475" y="2042300"/>
            <a:ext cx="3338524" cy="35486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pic>
        <p:nvPicPr>
          <p:cNvPr id="319" name="Google Shape;319;p48"/>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320" name="Google Shape;320;p48"/>
          <p:cNvSpPr txBox="1"/>
          <p:nvPr/>
        </p:nvSpPr>
        <p:spPr>
          <a:xfrm>
            <a:off x="720000" y="1440000"/>
            <a:ext cx="7560000" cy="3558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2400">
                <a:solidFill>
                  <a:schemeClr val="dk1"/>
                </a:solidFill>
                <a:latin typeface="Georgia"/>
                <a:ea typeface="Georgia"/>
                <a:cs typeface="Georgia"/>
                <a:sym typeface="Georgia"/>
              </a:rPr>
              <a:t>(...)</a:t>
            </a:r>
            <a:endParaRPr sz="2400">
              <a:solidFill>
                <a:schemeClr val="dk1"/>
              </a:solidFill>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lang="pt-BR" sz="2400">
                <a:solidFill>
                  <a:schemeClr val="dk1"/>
                </a:solidFill>
                <a:latin typeface="Georgia"/>
                <a:ea typeface="Georgia"/>
                <a:cs typeface="Georgia"/>
                <a:sym typeface="Georgia"/>
              </a:rPr>
              <a:t>Notamos que desde as eleições para o período 2017/2019 muitos dos candidatos estavam ligados a partidos políticos ou movimentos sociais.</a:t>
            </a:r>
            <a:endParaRPr sz="2400">
              <a:solidFill>
                <a:schemeClr val="dk1"/>
              </a:solidFill>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lang="pt-BR" sz="2400">
                <a:solidFill>
                  <a:schemeClr val="dk1"/>
                </a:solidFill>
                <a:latin typeface="Georgia"/>
                <a:ea typeface="Georgia"/>
                <a:cs typeface="Georgia"/>
                <a:sym typeface="Georgia"/>
              </a:rPr>
              <a:t>No ano de 2019 as eleições para o período de 2020/2024 tiveram um processo unificado de realização determinado pelo governo federal, com data única em todos os municípios do país onde há Conselho Tutelar.</a:t>
            </a:r>
            <a:endParaRPr sz="2400">
              <a:solidFill>
                <a:schemeClr val="dk1"/>
              </a:solidFill>
              <a:latin typeface="Georgia"/>
              <a:ea typeface="Georgia"/>
              <a:cs typeface="Georgia"/>
              <a:sym typeface="Georgia"/>
            </a:endParaRPr>
          </a:p>
          <a:p>
            <a:pPr indent="-69850" lvl="0" marL="171450" rtl="0" algn="just">
              <a:spcBef>
                <a:spcPts val="0"/>
              </a:spcBef>
              <a:spcAft>
                <a:spcPts val="0"/>
              </a:spcAft>
              <a:buNone/>
            </a:pPr>
            <a:r>
              <a:t/>
            </a:r>
            <a:endParaRPr sz="2400">
              <a:solidFill>
                <a:schemeClr val="dk1"/>
              </a:solidFill>
              <a:latin typeface="Georgia"/>
              <a:ea typeface="Georgia"/>
              <a:cs typeface="Georgia"/>
              <a:sym typeface="Georgia"/>
            </a:endParaRPr>
          </a:p>
          <a:p>
            <a:pPr indent="-69850" lvl="0" marL="171450" rtl="0" algn="just">
              <a:spcBef>
                <a:spcPts val="0"/>
              </a:spcBef>
              <a:spcAft>
                <a:spcPts val="0"/>
              </a:spcAft>
              <a:buNone/>
            </a:pPr>
            <a:r>
              <a:t/>
            </a:r>
            <a:endParaRPr sz="2400">
              <a:solidFill>
                <a:schemeClr val="dk1"/>
              </a:solidFill>
              <a:latin typeface="Georgia"/>
              <a:ea typeface="Georgia"/>
              <a:cs typeface="Georgia"/>
              <a:sym typeface="Georgi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pic>
        <p:nvPicPr>
          <p:cNvPr id="325" name="Google Shape;325;p49"/>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326" name="Google Shape;326;p49"/>
          <p:cNvSpPr txBox="1"/>
          <p:nvPr/>
        </p:nvSpPr>
        <p:spPr>
          <a:xfrm>
            <a:off x="720000" y="1440000"/>
            <a:ext cx="7560000" cy="3744900"/>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0"/>
              </a:spcBef>
              <a:spcAft>
                <a:spcPts val="0"/>
              </a:spcAft>
              <a:buNone/>
            </a:pPr>
            <a:r>
              <a:rPr b="1" lang="pt-BR" sz="2400">
                <a:solidFill>
                  <a:srgbClr val="262626"/>
                </a:solidFill>
                <a:latin typeface="Georgia"/>
                <a:ea typeface="Georgia"/>
                <a:cs typeface="Georgia"/>
                <a:sym typeface="Georgia"/>
              </a:rPr>
              <a:t>Conanda – Conselho Nacional dos Direitos da Criança e do Adolescente</a:t>
            </a:r>
            <a:endParaRPr b="1" sz="2400">
              <a:solidFill>
                <a:srgbClr val="262626"/>
              </a:solidFill>
              <a:latin typeface="Georgia"/>
              <a:ea typeface="Georgia"/>
              <a:cs typeface="Georgia"/>
              <a:sym typeface="Georgia"/>
            </a:endParaRPr>
          </a:p>
          <a:p>
            <a:pPr indent="0" lvl="0" marL="0" rtl="0" algn="just">
              <a:lnSpc>
                <a:spcPct val="90000"/>
              </a:lnSpc>
              <a:spcBef>
                <a:spcPts val="0"/>
              </a:spcBef>
              <a:spcAft>
                <a:spcPts val="0"/>
              </a:spcAft>
              <a:buNone/>
            </a:pPr>
            <a:r>
              <a:t/>
            </a:r>
            <a:endParaRPr b="1" sz="1000">
              <a:solidFill>
                <a:srgbClr val="262626"/>
              </a:solidFill>
              <a:latin typeface="Georgia"/>
              <a:ea typeface="Georgia"/>
              <a:cs typeface="Georgia"/>
              <a:sym typeface="Georgia"/>
            </a:endParaRPr>
          </a:p>
          <a:p>
            <a:pPr indent="-355600" lvl="0" marL="457200" rtl="0" algn="just">
              <a:spcBef>
                <a:spcPts val="0"/>
              </a:spcBef>
              <a:spcAft>
                <a:spcPts val="0"/>
              </a:spcAft>
              <a:buClr>
                <a:schemeClr val="accent1"/>
              </a:buClr>
              <a:buSzPts val="2000"/>
              <a:buFont typeface="Georgia"/>
              <a:buChar char="●"/>
            </a:pPr>
            <a:r>
              <a:rPr lang="pt-BR" sz="2000">
                <a:latin typeface="Georgia"/>
                <a:ea typeface="Georgia"/>
                <a:cs typeface="Georgia"/>
                <a:sym typeface="Georgia"/>
              </a:rPr>
              <a:t>O Conanda passa por transformações em virtude de Decreto Presidencial que alterou o funcionamento do Conselho. No presente momento as atribuições do Conselho foram restituídas pela medida cautelar do Supremo Tribunal de Justiça, que aguarda nova decisão do STF. </a:t>
            </a:r>
            <a:endParaRPr b="1" sz="2000">
              <a:latin typeface="Georgia"/>
              <a:ea typeface="Georgia"/>
              <a:cs typeface="Georgia"/>
              <a:sym typeface="Georgia"/>
            </a:endParaRPr>
          </a:p>
        </p:txBody>
      </p:sp>
      <p:pic>
        <p:nvPicPr>
          <p:cNvPr id="327" name="Google Shape;327;p49"/>
          <p:cNvPicPr preferRelativeResize="0"/>
          <p:nvPr/>
        </p:nvPicPr>
        <p:blipFill rotWithShape="1">
          <a:blip r:embed="rId4">
            <a:alphaModFix/>
          </a:blip>
          <a:srcRect b="5460" l="17307" r="14844" t="12173"/>
          <a:stretch/>
        </p:blipFill>
        <p:spPr>
          <a:xfrm>
            <a:off x="872400" y="3897900"/>
            <a:ext cx="3976800" cy="2731500"/>
          </a:xfrm>
          <a:prstGeom prst="rect">
            <a:avLst/>
          </a:prstGeom>
          <a:noFill/>
          <a:ln>
            <a:noFill/>
          </a:ln>
        </p:spPr>
      </p:pic>
      <p:pic>
        <p:nvPicPr>
          <p:cNvPr id="328" name="Google Shape;328;p49"/>
          <p:cNvPicPr preferRelativeResize="0"/>
          <p:nvPr/>
        </p:nvPicPr>
        <p:blipFill rotWithShape="1">
          <a:blip r:embed="rId5">
            <a:alphaModFix/>
          </a:blip>
          <a:srcRect b="5884" l="33823" r="28163" t="29306"/>
          <a:stretch/>
        </p:blipFill>
        <p:spPr>
          <a:xfrm>
            <a:off x="4944625" y="3852575"/>
            <a:ext cx="3106776" cy="297455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pic>
        <p:nvPicPr>
          <p:cNvPr id="333" name="Google Shape;333;p50"/>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334" name="Google Shape;334;p50"/>
          <p:cNvSpPr txBox="1"/>
          <p:nvPr/>
        </p:nvSpPr>
        <p:spPr>
          <a:xfrm>
            <a:off x="720000" y="1432700"/>
            <a:ext cx="756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800">
                <a:solidFill>
                  <a:srgbClr val="262626"/>
                </a:solidFill>
                <a:latin typeface="Georgia"/>
                <a:ea typeface="Georgia"/>
                <a:cs typeface="Georgia"/>
                <a:sym typeface="Georgia"/>
              </a:rPr>
              <a:t>Ministério da Mulher, da Família e dos Direitos Humanos</a:t>
            </a:r>
            <a:endParaRPr sz="2800">
              <a:solidFill>
                <a:srgbClr val="262626"/>
              </a:solidFill>
              <a:latin typeface="Georgia"/>
              <a:ea typeface="Georgia"/>
              <a:cs typeface="Georgia"/>
              <a:sym typeface="Georgia"/>
            </a:endParaRPr>
          </a:p>
        </p:txBody>
      </p:sp>
      <p:pic>
        <p:nvPicPr>
          <p:cNvPr id="335" name="Google Shape;335;p50"/>
          <p:cNvPicPr preferRelativeResize="0"/>
          <p:nvPr/>
        </p:nvPicPr>
        <p:blipFill rotWithShape="1">
          <a:blip r:embed="rId4">
            <a:alphaModFix/>
          </a:blip>
          <a:srcRect b="5515" l="17749" r="17327" t="11799"/>
          <a:stretch/>
        </p:blipFill>
        <p:spPr>
          <a:xfrm>
            <a:off x="1648800" y="2379050"/>
            <a:ext cx="5558400" cy="3834000"/>
          </a:xfrm>
          <a:prstGeom prst="rect">
            <a:avLst/>
          </a:prstGeom>
          <a:noFill/>
          <a:ln>
            <a:noFill/>
          </a:ln>
        </p:spPr>
      </p:pic>
      <p:sp>
        <p:nvSpPr>
          <p:cNvPr id="336" name="Google Shape;336;p50"/>
          <p:cNvSpPr txBox="1"/>
          <p:nvPr/>
        </p:nvSpPr>
        <p:spPr>
          <a:xfrm>
            <a:off x="720000" y="6212950"/>
            <a:ext cx="7560000" cy="609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pt-BR" sz="1800">
                <a:solidFill>
                  <a:schemeClr val="dk1"/>
                </a:solidFill>
                <a:latin typeface="Georgia"/>
                <a:ea typeface="Georgia"/>
                <a:cs typeface="Georgia"/>
                <a:sym typeface="Georgia"/>
              </a:rPr>
              <a:t>https://www.mdh.gov.br/biblioteca/crianca-e-adolescente</a:t>
            </a:r>
            <a:endParaRPr sz="1800">
              <a:solidFill>
                <a:schemeClr val="dk1"/>
              </a:solidFill>
              <a:latin typeface="Georgia"/>
              <a:ea typeface="Georgia"/>
              <a:cs typeface="Georgia"/>
              <a:sym typeface="Georgi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pic>
        <p:nvPicPr>
          <p:cNvPr id="341" name="Google Shape;341;p51"/>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342" name="Google Shape;342;p51"/>
          <p:cNvSpPr txBox="1"/>
          <p:nvPr/>
        </p:nvSpPr>
        <p:spPr>
          <a:xfrm>
            <a:off x="720000" y="1440000"/>
            <a:ext cx="7560000" cy="1280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2400">
                <a:solidFill>
                  <a:srgbClr val="262626"/>
                </a:solidFill>
                <a:latin typeface="Georgia"/>
                <a:ea typeface="Georgia"/>
                <a:cs typeface="Georgia"/>
                <a:sym typeface="Georgia"/>
              </a:rPr>
              <a:t>Dados do site do Disque 100: pode-se encontrar dados sobre as denúncias feitas por este canal.</a:t>
            </a:r>
            <a:endParaRPr sz="2400">
              <a:solidFill>
                <a:srgbClr val="262626"/>
              </a:solidFill>
              <a:latin typeface="Georgia"/>
              <a:ea typeface="Georgia"/>
              <a:cs typeface="Georgia"/>
              <a:sym typeface="Georgia"/>
            </a:endParaRPr>
          </a:p>
        </p:txBody>
      </p:sp>
      <p:pic>
        <p:nvPicPr>
          <p:cNvPr id="343" name="Google Shape;343;p51"/>
          <p:cNvPicPr preferRelativeResize="0"/>
          <p:nvPr/>
        </p:nvPicPr>
        <p:blipFill rotWithShape="1">
          <a:blip r:embed="rId4">
            <a:alphaModFix/>
          </a:blip>
          <a:srcRect b="15547" l="1608" r="61837" t="34636"/>
          <a:stretch/>
        </p:blipFill>
        <p:spPr>
          <a:xfrm>
            <a:off x="1388125" y="2238150"/>
            <a:ext cx="5929200" cy="45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77" name="Google Shape;77;p16"/>
          <p:cNvSpPr txBox="1"/>
          <p:nvPr/>
        </p:nvSpPr>
        <p:spPr>
          <a:xfrm>
            <a:off x="720000" y="1346850"/>
            <a:ext cx="7560000" cy="5511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2400">
                <a:solidFill>
                  <a:srgbClr val="262626"/>
                </a:solidFill>
                <a:latin typeface="Georgia"/>
                <a:ea typeface="Georgia"/>
                <a:cs typeface="Georgia"/>
                <a:sym typeface="Georgia"/>
              </a:rPr>
              <a:t>Violência doméstica e escola: </a:t>
            </a:r>
            <a:r>
              <a:rPr lang="pt-BR" sz="2400">
                <a:solidFill>
                  <a:schemeClr val="dk1"/>
                </a:solidFill>
                <a:latin typeface="Georgia"/>
                <a:ea typeface="Georgia"/>
                <a:cs typeface="Georgia"/>
                <a:sym typeface="Georgia"/>
              </a:rPr>
              <a:t>estudo publicado em 2003 entrevistou 80 professores e 10 diretores de escolas públicas estaduais da região leste do município de São Paulo.</a:t>
            </a:r>
            <a:endParaRPr b="1" sz="2400">
              <a:solidFill>
                <a:srgbClr val="FF0000"/>
              </a:solidFill>
              <a:latin typeface="Georgia"/>
              <a:ea typeface="Georgia"/>
              <a:cs typeface="Georgia"/>
              <a:sym typeface="Georgia"/>
            </a:endParaRPr>
          </a:p>
          <a:p>
            <a:pPr indent="0" lvl="0" marL="0" rtl="0" algn="just">
              <a:spcBef>
                <a:spcPts val="0"/>
              </a:spcBef>
              <a:spcAft>
                <a:spcPts val="0"/>
              </a:spcAft>
              <a:buNone/>
            </a:pPr>
            <a:r>
              <a:t/>
            </a:r>
            <a:endParaRPr sz="1000">
              <a:solidFill>
                <a:srgbClr val="262626"/>
              </a:solidFill>
              <a:latin typeface="Georgia"/>
              <a:ea typeface="Georgia"/>
              <a:cs typeface="Georgia"/>
              <a:sym typeface="Georgia"/>
            </a:endParaRPr>
          </a:p>
          <a:p>
            <a:pPr indent="-381000" lvl="0" marL="457200" rtl="0" algn="just">
              <a:lnSpc>
                <a:spcPct val="100000"/>
              </a:lnSpc>
              <a:spcBef>
                <a:spcPts val="0"/>
              </a:spcBef>
              <a:spcAft>
                <a:spcPts val="0"/>
              </a:spcAft>
              <a:buClr>
                <a:schemeClr val="accent1"/>
              </a:buClr>
              <a:buSzPts val="2400"/>
              <a:buFont typeface="Georgia"/>
              <a:buChar char="●"/>
            </a:pPr>
            <a:r>
              <a:rPr lang="pt-BR" sz="2400">
                <a:solidFill>
                  <a:schemeClr val="dk1"/>
                </a:solidFill>
                <a:latin typeface="Georgia"/>
                <a:ea typeface="Georgia"/>
                <a:cs typeface="Georgia"/>
                <a:sym typeface="Georgia"/>
              </a:rPr>
              <a:t>Entre os professores</a:t>
            </a:r>
            <a:endParaRPr sz="2400">
              <a:solidFill>
                <a:schemeClr val="dk1"/>
              </a:solidFill>
              <a:latin typeface="Georgia"/>
              <a:ea typeface="Georgia"/>
              <a:cs typeface="Georgia"/>
              <a:sym typeface="Georgia"/>
            </a:endParaRPr>
          </a:p>
          <a:p>
            <a:pPr indent="-381000" lvl="1" marL="914400" rtl="0" algn="just">
              <a:lnSpc>
                <a:spcPct val="100000"/>
              </a:lnSpc>
              <a:spcBef>
                <a:spcPts val="0"/>
              </a:spcBef>
              <a:spcAft>
                <a:spcPts val="0"/>
              </a:spcAft>
              <a:buClr>
                <a:schemeClr val="accent1"/>
              </a:buClr>
              <a:buSzPts val="2400"/>
              <a:buFont typeface="Georgia"/>
              <a:buChar char="○"/>
            </a:pPr>
            <a:r>
              <a:rPr lang="pt-BR" sz="2400">
                <a:solidFill>
                  <a:schemeClr val="dk1"/>
                </a:solidFill>
                <a:latin typeface="Georgia"/>
                <a:ea typeface="Georgia"/>
                <a:cs typeface="Georgia"/>
                <a:sym typeface="Georgia"/>
              </a:rPr>
              <a:t>45 conheciam casos entre seus alunos</a:t>
            </a:r>
            <a:endParaRPr sz="2400">
              <a:solidFill>
                <a:schemeClr val="dk1"/>
              </a:solidFill>
              <a:latin typeface="Georgia"/>
              <a:ea typeface="Georgia"/>
              <a:cs typeface="Georgia"/>
              <a:sym typeface="Georgia"/>
            </a:endParaRPr>
          </a:p>
          <a:p>
            <a:pPr indent="-381000" lvl="1" marL="914400" rtl="0" algn="just">
              <a:lnSpc>
                <a:spcPct val="100000"/>
              </a:lnSpc>
              <a:spcBef>
                <a:spcPts val="0"/>
              </a:spcBef>
              <a:spcAft>
                <a:spcPts val="0"/>
              </a:spcAft>
              <a:buClr>
                <a:schemeClr val="accent1"/>
              </a:buClr>
              <a:buSzPts val="2400"/>
              <a:buFont typeface="Georgia"/>
              <a:buChar char="○"/>
            </a:pPr>
            <a:r>
              <a:rPr lang="pt-BR" sz="2400">
                <a:solidFill>
                  <a:schemeClr val="dk1"/>
                </a:solidFill>
                <a:latin typeface="Georgia"/>
                <a:ea typeface="Georgia"/>
                <a:cs typeface="Georgia"/>
                <a:sym typeface="Georgia"/>
              </a:rPr>
              <a:t>35 não têm casos entre seus alunos</a:t>
            </a:r>
            <a:endParaRPr sz="2400">
              <a:solidFill>
                <a:schemeClr val="dk1"/>
              </a:solidFill>
              <a:latin typeface="Georgia"/>
              <a:ea typeface="Georgia"/>
              <a:cs typeface="Georgia"/>
              <a:sym typeface="Georgia"/>
            </a:endParaRPr>
          </a:p>
          <a:p>
            <a:pPr indent="-381000" lvl="2" marL="1371600" rtl="0" algn="just">
              <a:lnSpc>
                <a:spcPct val="100000"/>
              </a:lnSpc>
              <a:spcBef>
                <a:spcPts val="0"/>
              </a:spcBef>
              <a:spcAft>
                <a:spcPts val="0"/>
              </a:spcAft>
              <a:buClr>
                <a:schemeClr val="accent1"/>
              </a:buClr>
              <a:buSzPts val="2400"/>
              <a:buFont typeface="Georgia"/>
              <a:buChar char="■"/>
            </a:pPr>
            <a:r>
              <a:rPr lang="pt-BR" sz="2400">
                <a:solidFill>
                  <a:schemeClr val="dk1"/>
                </a:solidFill>
                <a:latin typeface="Georgia"/>
                <a:ea typeface="Georgia"/>
                <a:cs typeface="Georgia"/>
                <a:sym typeface="Georgia"/>
              </a:rPr>
              <a:t>25 conheciam de alunos de outros professores</a:t>
            </a:r>
            <a:endParaRPr sz="2400">
              <a:solidFill>
                <a:schemeClr val="dk1"/>
              </a:solidFill>
              <a:latin typeface="Georgia"/>
              <a:ea typeface="Georgia"/>
              <a:cs typeface="Georgia"/>
              <a:sym typeface="Georgia"/>
            </a:endParaRPr>
          </a:p>
          <a:p>
            <a:pPr indent="-381000" lvl="2" marL="1371600" rtl="0" algn="just">
              <a:lnSpc>
                <a:spcPct val="100000"/>
              </a:lnSpc>
              <a:spcBef>
                <a:spcPts val="0"/>
              </a:spcBef>
              <a:spcAft>
                <a:spcPts val="0"/>
              </a:spcAft>
              <a:buClr>
                <a:schemeClr val="accent1"/>
              </a:buClr>
              <a:buSzPts val="2400"/>
              <a:buFont typeface="Georgia"/>
              <a:buChar char="■"/>
            </a:pPr>
            <a:r>
              <a:rPr lang="pt-BR" sz="2400">
                <a:solidFill>
                  <a:schemeClr val="dk1"/>
                </a:solidFill>
                <a:latin typeface="Georgia"/>
                <a:ea typeface="Georgia"/>
                <a:cs typeface="Georgia"/>
                <a:sym typeface="Georgia"/>
              </a:rPr>
              <a:t>11 desconheciam qualquer caso</a:t>
            </a:r>
            <a:endParaRPr sz="2400">
              <a:solidFill>
                <a:schemeClr val="dk1"/>
              </a:solidFill>
              <a:latin typeface="Georgia"/>
              <a:ea typeface="Georgia"/>
              <a:cs typeface="Georgia"/>
              <a:sym typeface="Georgia"/>
            </a:endParaRPr>
          </a:p>
          <a:p>
            <a:pPr indent="-381000" lvl="0" marL="457200" rtl="0" algn="just">
              <a:lnSpc>
                <a:spcPct val="100000"/>
              </a:lnSpc>
              <a:spcBef>
                <a:spcPts val="0"/>
              </a:spcBef>
              <a:spcAft>
                <a:spcPts val="0"/>
              </a:spcAft>
              <a:buClr>
                <a:schemeClr val="accent1"/>
              </a:buClr>
              <a:buSzPts val="2400"/>
              <a:buFont typeface="Georgia"/>
              <a:buChar char="●"/>
            </a:pPr>
            <a:r>
              <a:rPr lang="pt-BR" sz="2400">
                <a:solidFill>
                  <a:schemeClr val="dk1"/>
                </a:solidFill>
                <a:latin typeface="Georgia"/>
                <a:ea typeface="Georgia"/>
                <a:cs typeface="Georgia"/>
                <a:sym typeface="Georgia"/>
              </a:rPr>
              <a:t>Entre os diretores</a:t>
            </a:r>
            <a:endParaRPr sz="2400">
              <a:solidFill>
                <a:schemeClr val="dk1"/>
              </a:solidFill>
              <a:latin typeface="Georgia"/>
              <a:ea typeface="Georgia"/>
              <a:cs typeface="Georgia"/>
              <a:sym typeface="Georgia"/>
            </a:endParaRPr>
          </a:p>
          <a:p>
            <a:pPr indent="-381000" lvl="1" marL="914400" rtl="0" algn="just">
              <a:lnSpc>
                <a:spcPct val="100000"/>
              </a:lnSpc>
              <a:spcBef>
                <a:spcPts val="0"/>
              </a:spcBef>
              <a:spcAft>
                <a:spcPts val="0"/>
              </a:spcAft>
              <a:buClr>
                <a:schemeClr val="accent1"/>
              </a:buClr>
              <a:buSzPts val="2400"/>
              <a:buFont typeface="Georgia"/>
              <a:buChar char="○"/>
            </a:pPr>
            <a:r>
              <a:rPr lang="pt-BR" sz="2400">
                <a:solidFill>
                  <a:schemeClr val="dk1"/>
                </a:solidFill>
                <a:latin typeface="Georgia"/>
                <a:ea typeface="Georgia"/>
                <a:cs typeface="Georgia"/>
                <a:sym typeface="Georgia"/>
              </a:rPr>
              <a:t>3 desconheciam qualquer caso</a:t>
            </a:r>
            <a:endParaRPr sz="2400">
              <a:solidFill>
                <a:schemeClr val="dk1"/>
              </a:solidFill>
              <a:latin typeface="Georgia"/>
              <a:ea typeface="Georgia"/>
              <a:cs typeface="Georgia"/>
              <a:sym typeface="Georgia"/>
            </a:endParaRPr>
          </a:p>
          <a:p>
            <a:pPr indent="0" lvl="0" marL="914400" rtl="0" algn="just">
              <a:lnSpc>
                <a:spcPct val="80000"/>
              </a:lnSpc>
              <a:spcBef>
                <a:spcPts val="0"/>
              </a:spcBef>
              <a:spcAft>
                <a:spcPts val="0"/>
              </a:spcAft>
              <a:buNone/>
            </a:pPr>
            <a:r>
              <a:t/>
            </a:r>
            <a:endParaRPr sz="2400">
              <a:solidFill>
                <a:schemeClr val="dk1"/>
              </a:solidFill>
              <a:latin typeface="Georgia"/>
              <a:ea typeface="Georgia"/>
              <a:cs typeface="Georgia"/>
              <a:sym typeface="Georgia"/>
            </a:endParaRPr>
          </a:p>
          <a:p>
            <a:pPr indent="0" lvl="0" marL="0" rtl="0" algn="r">
              <a:spcBef>
                <a:spcPts val="0"/>
              </a:spcBef>
              <a:spcAft>
                <a:spcPts val="0"/>
              </a:spcAft>
              <a:buNone/>
            </a:pPr>
            <a:r>
              <a:rPr lang="pt-BR" sz="1800">
                <a:latin typeface="Georgia"/>
                <a:ea typeface="Georgia"/>
                <a:cs typeface="Georgia"/>
                <a:sym typeface="Georgia"/>
              </a:rPr>
              <a:t>Vagostello, L; Oliveira, A. S.; Silva, A.M.; Donofrio, V.; Moreno, T.C.M. (2003) </a:t>
            </a:r>
            <a:endParaRPr sz="1800">
              <a:latin typeface="Georgia"/>
              <a:ea typeface="Georgia"/>
              <a:cs typeface="Georgia"/>
              <a:sym typeface="Georgia"/>
            </a:endParaRPr>
          </a:p>
          <a:p>
            <a:pPr indent="0" lvl="0" marL="0" rtl="0" algn="l">
              <a:spcBef>
                <a:spcPts val="0"/>
              </a:spcBef>
              <a:spcAft>
                <a:spcPts val="0"/>
              </a:spcAft>
              <a:buNone/>
            </a:pPr>
            <a:r>
              <a:t/>
            </a:r>
            <a:endParaRPr sz="1800">
              <a:latin typeface="Georgia"/>
              <a:ea typeface="Georgia"/>
              <a:cs typeface="Georgia"/>
              <a:sym typeface="Georgi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pic>
        <p:nvPicPr>
          <p:cNvPr id="348" name="Google Shape;348;p52"/>
          <p:cNvPicPr preferRelativeResize="0"/>
          <p:nvPr/>
        </p:nvPicPr>
        <p:blipFill>
          <a:blip r:embed="rId3">
            <a:alphaModFix/>
          </a:blip>
          <a:stretch>
            <a:fillRect/>
          </a:stretch>
        </p:blipFill>
        <p:spPr>
          <a:xfrm>
            <a:off x="44075" y="31100"/>
            <a:ext cx="9055862" cy="1401600"/>
          </a:xfrm>
          <a:prstGeom prst="rect">
            <a:avLst/>
          </a:prstGeom>
          <a:noFill/>
          <a:ln>
            <a:noFill/>
          </a:ln>
        </p:spPr>
      </p:pic>
      <p:pic>
        <p:nvPicPr>
          <p:cNvPr id="349" name="Google Shape;349;p52"/>
          <p:cNvPicPr preferRelativeResize="0"/>
          <p:nvPr/>
        </p:nvPicPr>
        <p:blipFill rotWithShape="1">
          <a:blip r:embed="rId4">
            <a:alphaModFix/>
          </a:blip>
          <a:srcRect b="15547" l="38407" r="34842" t="33494"/>
          <a:stretch/>
        </p:blipFill>
        <p:spPr>
          <a:xfrm>
            <a:off x="1978300" y="1440000"/>
            <a:ext cx="5058300" cy="5418000"/>
          </a:xfrm>
          <a:prstGeom prst="rect">
            <a:avLst/>
          </a:prstGeom>
          <a:noFill/>
          <a:ln cap="flat" cmpd="sng" w="9525">
            <a:solidFill>
              <a:srgbClr val="000000"/>
            </a:solidFill>
            <a:prstDash val="solid"/>
            <a:round/>
            <a:headEnd len="sm" w="sm" type="none"/>
            <a:tailEnd len="sm" w="sm" type="none"/>
          </a:ln>
        </p:spPr>
      </p:pic>
      <p:sp>
        <p:nvSpPr>
          <p:cNvPr id="350" name="Google Shape;350;p52"/>
          <p:cNvSpPr txBox="1"/>
          <p:nvPr/>
        </p:nvSpPr>
        <p:spPr>
          <a:xfrm>
            <a:off x="741850" y="1434250"/>
            <a:ext cx="7538100" cy="11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400">
                <a:latin typeface="Georgia"/>
                <a:ea typeface="Georgia"/>
                <a:cs typeface="Georgia"/>
                <a:sym typeface="Georgia"/>
              </a:rPr>
              <a:t>(...)</a:t>
            </a:r>
            <a:endParaRPr sz="2400">
              <a:latin typeface="Georgia"/>
              <a:ea typeface="Georgia"/>
              <a:cs typeface="Georgia"/>
              <a:sym typeface="Georgi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pic>
        <p:nvPicPr>
          <p:cNvPr id="355" name="Google Shape;355;p53"/>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356" name="Google Shape;356;p53"/>
          <p:cNvSpPr txBox="1"/>
          <p:nvPr/>
        </p:nvSpPr>
        <p:spPr>
          <a:xfrm>
            <a:off x="720000" y="1432700"/>
            <a:ext cx="7560000" cy="9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400">
                <a:latin typeface="Georgia"/>
                <a:ea typeface="Georgia"/>
                <a:cs typeface="Georgia"/>
                <a:sym typeface="Georgia"/>
              </a:rPr>
              <a:t>Centro de Referência Especializado de Assistência Social – CREAS</a:t>
            </a:r>
            <a:endParaRPr sz="2400">
              <a:latin typeface="Georgia"/>
              <a:ea typeface="Georgia"/>
              <a:cs typeface="Georgia"/>
              <a:sym typeface="Georgia"/>
            </a:endParaRPr>
          </a:p>
        </p:txBody>
      </p:sp>
      <p:pic>
        <p:nvPicPr>
          <p:cNvPr id="357" name="Google Shape;357;p53"/>
          <p:cNvPicPr preferRelativeResize="0"/>
          <p:nvPr/>
        </p:nvPicPr>
        <p:blipFill rotWithShape="1">
          <a:blip r:embed="rId4">
            <a:alphaModFix/>
          </a:blip>
          <a:srcRect b="10090" l="4525" r="0" t="12287"/>
          <a:stretch/>
        </p:blipFill>
        <p:spPr>
          <a:xfrm>
            <a:off x="936002" y="2334650"/>
            <a:ext cx="7119600" cy="3254100"/>
          </a:xfrm>
          <a:prstGeom prst="rect">
            <a:avLst/>
          </a:prstGeom>
          <a:noFill/>
          <a:ln>
            <a:noFill/>
          </a:ln>
        </p:spPr>
      </p:pic>
      <p:sp>
        <p:nvSpPr>
          <p:cNvPr id="358" name="Google Shape;358;p53"/>
          <p:cNvSpPr txBox="1"/>
          <p:nvPr/>
        </p:nvSpPr>
        <p:spPr>
          <a:xfrm>
            <a:off x="720000" y="5588600"/>
            <a:ext cx="7560000" cy="12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800">
                <a:solidFill>
                  <a:schemeClr val="dk1"/>
                </a:solidFill>
                <a:latin typeface="Georgia"/>
                <a:ea typeface="Georgia"/>
                <a:cs typeface="Georgia"/>
                <a:sym typeface="Georgia"/>
              </a:rPr>
              <a:t>http://desenvolvimentosocial.gov.br/servicos/assistencia-social/unidades-de-atendimento/centro-de-referencia-especializado-de-assistencia-social-creas</a:t>
            </a:r>
            <a:endParaRPr sz="1800">
              <a:solidFill>
                <a:schemeClr val="dk1"/>
              </a:solidFill>
              <a:latin typeface="Georgia"/>
              <a:ea typeface="Georgia"/>
              <a:cs typeface="Georgia"/>
              <a:sym typeface="Georgi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pic>
        <p:nvPicPr>
          <p:cNvPr id="363" name="Google Shape;363;p54"/>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364" name="Google Shape;364;p54"/>
          <p:cNvSpPr txBox="1"/>
          <p:nvPr/>
        </p:nvSpPr>
        <p:spPr>
          <a:xfrm>
            <a:off x="720000" y="1432700"/>
            <a:ext cx="7560000" cy="9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400">
                <a:latin typeface="Georgia"/>
                <a:ea typeface="Georgia"/>
                <a:cs typeface="Georgia"/>
                <a:sym typeface="Georgia"/>
              </a:rPr>
              <a:t>Laboratório de Estudos da Criança do IPUSP - LACRI</a:t>
            </a:r>
            <a:endParaRPr sz="2400">
              <a:latin typeface="Georgia"/>
              <a:ea typeface="Georgia"/>
              <a:cs typeface="Georgia"/>
              <a:sym typeface="Georgia"/>
            </a:endParaRPr>
          </a:p>
        </p:txBody>
      </p:sp>
      <p:pic>
        <p:nvPicPr>
          <p:cNvPr id="365" name="Google Shape;365;p54"/>
          <p:cNvPicPr preferRelativeResize="0"/>
          <p:nvPr/>
        </p:nvPicPr>
        <p:blipFill rotWithShape="1">
          <a:blip r:embed="rId4">
            <a:alphaModFix/>
          </a:blip>
          <a:srcRect b="6578" l="6943" r="5605" t="13580"/>
          <a:stretch/>
        </p:blipFill>
        <p:spPr>
          <a:xfrm>
            <a:off x="1024800" y="1997175"/>
            <a:ext cx="6925275" cy="3554425"/>
          </a:xfrm>
          <a:prstGeom prst="rect">
            <a:avLst/>
          </a:prstGeom>
          <a:noFill/>
          <a:ln>
            <a:noFill/>
          </a:ln>
        </p:spPr>
      </p:pic>
      <p:sp>
        <p:nvSpPr>
          <p:cNvPr id="366" name="Google Shape;366;p54"/>
          <p:cNvSpPr txBox="1"/>
          <p:nvPr/>
        </p:nvSpPr>
        <p:spPr>
          <a:xfrm>
            <a:off x="720000" y="5704000"/>
            <a:ext cx="7560000" cy="11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800">
                <a:solidFill>
                  <a:schemeClr val="dk1"/>
                </a:solidFill>
                <a:latin typeface="Georgia"/>
                <a:ea typeface="Georgia"/>
                <a:cs typeface="Georgia"/>
                <a:sym typeface="Georgia"/>
              </a:rPr>
              <a:t>http://www.ip.usp.br/site/laboratorios-58/?option=com_content&amp;view=article&amp;id=1270:laboratorio-de-estudos-da-crianca-lacri&amp;catid=52:laboratorios&amp;Itemid=66</a:t>
            </a:r>
            <a:endParaRPr sz="1800">
              <a:solidFill>
                <a:schemeClr val="dk1"/>
              </a:solidFill>
              <a:latin typeface="Georgia"/>
              <a:ea typeface="Georgia"/>
              <a:cs typeface="Georgia"/>
              <a:sym typeface="Georgi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pic>
        <p:nvPicPr>
          <p:cNvPr id="371" name="Google Shape;371;p55"/>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372" name="Google Shape;372;p55"/>
          <p:cNvSpPr txBox="1"/>
          <p:nvPr/>
        </p:nvSpPr>
        <p:spPr>
          <a:xfrm>
            <a:off x="720000" y="1432700"/>
            <a:ext cx="7560000" cy="10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400">
                <a:latin typeface="Georgia"/>
                <a:ea typeface="Georgia"/>
                <a:cs typeface="Georgia"/>
                <a:sym typeface="Georgia"/>
              </a:rPr>
              <a:t>CNRVV - Centro de Referência às Vítimas da Violência do Instituto Sedes Sapientiae </a:t>
            </a:r>
            <a:endParaRPr sz="2400">
              <a:latin typeface="Georgia"/>
              <a:ea typeface="Georgia"/>
              <a:cs typeface="Georgia"/>
              <a:sym typeface="Georgia"/>
            </a:endParaRPr>
          </a:p>
        </p:txBody>
      </p:sp>
      <p:pic>
        <p:nvPicPr>
          <p:cNvPr id="373" name="Google Shape;373;p55"/>
          <p:cNvPicPr preferRelativeResize="0"/>
          <p:nvPr/>
        </p:nvPicPr>
        <p:blipFill rotWithShape="1">
          <a:blip r:embed="rId4">
            <a:alphaModFix/>
          </a:blip>
          <a:srcRect b="5181" l="10625" r="8265" t="12180"/>
          <a:stretch/>
        </p:blipFill>
        <p:spPr>
          <a:xfrm>
            <a:off x="872400" y="2273575"/>
            <a:ext cx="7347898" cy="3918776"/>
          </a:xfrm>
          <a:prstGeom prst="rect">
            <a:avLst/>
          </a:prstGeom>
          <a:noFill/>
          <a:ln>
            <a:noFill/>
          </a:ln>
        </p:spPr>
      </p:pic>
      <p:sp>
        <p:nvSpPr>
          <p:cNvPr id="374" name="Google Shape;374;p55"/>
          <p:cNvSpPr txBox="1"/>
          <p:nvPr/>
        </p:nvSpPr>
        <p:spPr>
          <a:xfrm>
            <a:off x="720000" y="6227525"/>
            <a:ext cx="7560000" cy="547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pt-BR" sz="1800">
                <a:solidFill>
                  <a:schemeClr val="dk1"/>
                </a:solidFill>
                <a:latin typeface="Georgia"/>
                <a:ea typeface="Georgia"/>
                <a:cs typeface="Georgia"/>
                <a:sym typeface="Georgia"/>
              </a:rPr>
              <a:t>http://sedes.org.br/site/centros/cnrvv</a:t>
            </a:r>
            <a:endParaRPr sz="1800">
              <a:solidFill>
                <a:schemeClr val="dk1"/>
              </a:solidFill>
              <a:latin typeface="Georgia"/>
              <a:ea typeface="Georgia"/>
              <a:cs typeface="Georgia"/>
              <a:sym typeface="Georgia"/>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pic>
        <p:nvPicPr>
          <p:cNvPr id="379" name="Google Shape;379;p56"/>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380" name="Google Shape;380;p56"/>
          <p:cNvSpPr txBox="1"/>
          <p:nvPr/>
        </p:nvSpPr>
        <p:spPr>
          <a:xfrm>
            <a:off x="720000" y="1432700"/>
            <a:ext cx="7560000" cy="9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400">
                <a:latin typeface="Georgia"/>
                <a:ea typeface="Georgia"/>
                <a:cs typeface="Georgia"/>
                <a:sym typeface="Georgia"/>
              </a:rPr>
              <a:t>CRAMI - Centro Regional de Atenção aos Maus Tratos na Infância do ABCD </a:t>
            </a:r>
            <a:endParaRPr sz="2400">
              <a:latin typeface="Georgia"/>
              <a:ea typeface="Georgia"/>
              <a:cs typeface="Georgia"/>
              <a:sym typeface="Georgia"/>
            </a:endParaRPr>
          </a:p>
        </p:txBody>
      </p:sp>
      <p:pic>
        <p:nvPicPr>
          <p:cNvPr id="381" name="Google Shape;381;p56"/>
          <p:cNvPicPr preferRelativeResize="0"/>
          <p:nvPr/>
        </p:nvPicPr>
        <p:blipFill rotWithShape="1">
          <a:blip r:embed="rId4">
            <a:alphaModFix/>
          </a:blip>
          <a:srcRect b="5029" l="16695" r="19993" t="13972"/>
          <a:stretch/>
        </p:blipFill>
        <p:spPr>
          <a:xfrm>
            <a:off x="1829900" y="2373800"/>
            <a:ext cx="4995000" cy="3592800"/>
          </a:xfrm>
          <a:prstGeom prst="rect">
            <a:avLst/>
          </a:prstGeom>
          <a:noFill/>
          <a:ln>
            <a:noFill/>
          </a:ln>
        </p:spPr>
      </p:pic>
      <p:sp>
        <p:nvSpPr>
          <p:cNvPr id="382" name="Google Shape;382;p56"/>
          <p:cNvSpPr txBox="1"/>
          <p:nvPr/>
        </p:nvSpPr>
        <p:spPr>
          <a:xfrm>
            <a:off x="720000" y="6116150"/>
            <a:ext cx="7560000" cy="580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pt-BR" sz="1800">
                <a:solidFill>
                  <a:schemeClr val="dk1"/>
                </a:solidFill>
                <a:latin typeface="Georgia"/>
                <a:ea typeface="Georgia"/>
                <a:cs typeface="Georgia"/>
                <a:sym typeface="Georgia"/>
              </a:rPr>
              <a:t>http://www.eudenuncioabusoinfantil.com.br</a:t>
            </a:r>
            <a:endParaRPr sz="1800">
              <a:solidFill>
                <a:schemeClr val="dk1"/>
              </a:solidFill>
              <a:latin typeface="Georgia"/>
              <a:ea typeface="Georgia"/>
              <a:cs typeface="Georgia"/>
              <a:sym typeface="Georgia"/>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pic>
        <p:nvPicPr>
          <p:cNvPr id="387" name="Google Shape;387;p57"/>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388" name="Google Shape;388;p57"/>
          <p:cNvSpPr txBox="1"/>
          <p:nvPr/>
        </p:nvSpPr>
        <p:spPr>
          <a:xfrm>
            <a:off x="720000" y="2176075"/>
            <a:ext cx="3945300" cy="3874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2000">
                <a:latin typeface="Georgia"/>
                <a:ea typeface="Georgia"/>
                <a:cs typeface="Georgia"/>
                <a:sym typeface="Georgia"/>
              </a:rPr>
              <a:t>Não tive acesso ao texto do Programa, mas apenas ao que aparece nas páginas noticiando os Acordos Técnicos de Cooperação entre Governo Federal e municípios, como o que segue na próxima página. Pelo texto, há o reforço da estrutura originária da Rede de Proteção à infância e juventude, com exceção  de não incluir os serviços de saúde.</a:t>
            </a:r>
            <a:endParaRPr sz="2000">
              <a:latin typeface="Georgia"/>
              <a:ea typeface="Georgia"/>
              <a:cs typeface="Georgia"/>
              <a:sym typeface="Georgia"/>
            </a:endParaRPr>
          </a:p>
        </p:txBody>
      </p:sp>
      <p:sp>
        <p:nvSpPr>
          <p:cNvPr id="389" name="Google Shape;389;p57"/>
          <p:cNvSpPr txBox="1"/>
          <p:nvPr/>
        </p:nvSpPr>
        <p:spPr>
          <a:xfrm>
            <a:off x="720000" y="6050200"/>
            <a:ext cx="7560000" cy="8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800">
                <a:solidFill>
                  <a:schemeClr val="dk1"/>
                </a:solidFill>
                <a:latin typeface="Georgia"/>
                <a:ea typeface="Georgia"/>
                <a:cs typeface="Georgia"/>
                <a:sym typeface="Georgia"/>
              </a:rPr>
              <a:t>https://www.mdh.gov.br/todas-as-noticias/2020-2/janeiro/programa-crianca-protegida-alcancara-mais-cinco-estados-brasileiros-em-2020</a:t>
            </a:r>
            <a:endParaRPr sz="1800">
              <a:solidFill>
                <a:schemeClr val="dk1"/>
              </a:solidFill>
              <a:latin typeface="Georgia"/>
              <a:ea typeface="Georgia"/>
              <a:cs typeface="Georgia"/>
              <a:sym typeface="Georgia"/>
            </a:endParaRPr>
          </a:p>
        </p:txBody>
      </p:sp>
      <p:pic>
        <p:nvPicPr>
          <p:cNvPr id="390" name="Google Shape;390;p57"/>
          <p:cNvPicPr preferRelativeResize="0"/>
          <p:nvPr/>
        </p:nvPicPr>
        <p:blipFill rotWithShape="1">
          <a:blip r:embed="rId4">
            <a:alphaModFix/>
          </a:blip>
          <a:srcRect b="5181" l="26376" r="27161" t="12180"/>
          <a:stretch/>
        </p:blipFill>
        <p:spPr>
          <a:xfrm>
            <a:off x="4696177" y="2252278"/>
            <a:ext cx="3537124" cy="3537101"/>
          </a:xfrm>
          <a:prstGeom prst="rect">
            <a:avLst/>
          </a:prstGeom>
          <a:noFill/>
          <a:ln cap="flat" cmpd="sng" w="9525">
            <a:solidFill>
              <a:srgbClr val="000000"/>
            </a:solidFill>
            <a:prstDash val="solid"/>
            <a:round/>
            <a:headEnd len="sm" w="sm" type="none"/>
            <a:tailEnd len="sm" w="sm" type="none"/>
          </a:ln>
        </p:spPr>
      </p:pic>
      <p:sp>
        <p:nvSpPr>
          <p:cNvPr id="391" name="Google Shape;391;p57"/>
          <p:cNvSpPr txBox="1"/>
          <p:nvPr/>
        </p:nvSpPr>
        <p:spPr>
          <a:xfrm>
            <a:off x="741850" y="1450725"/>
            <a:ext cx="7560000" cy="6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800">
                <a:latin typeface="Georgia"/>
                <a:ea typeface="Georgia"/>
                <a:cs typeface="Georgia"/>
                <a:sym typeface="Georgia"/>
              </a:rPr>
              <a:t>Programa do Governo Federal</a:t>
            </a:r>
            <a:endParaRPr sz="2800">
              <a:latin typeface="Georgia"/>
              <a:ea typeface="Georgia"/>
              <a:cs typeface="Georgia"/>
              <a:sym typeface="Georgi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pic>
        <p:nvPicPr>
          <p:cNvPr id="396" name="Google Shape;396;p58"/>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397" name="Google Shape;397;p58"/>
          <p:cNvSpPr txBox="1"/>
          <p:nvPr/>
        </p:nvSpPr>
        <p:spPr>
          <a:xfrm>
            <a:off x="791300" y="3231175"/>
            <a:ext cx="5423700" cy="19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FF0000"/>
              </a:solidFill>
            </a:endParaRPr>
          </a:p>
        </p:txBody>
      </p:sp>
      <p:sp>
        <p:nvSpPr>
          <p:cNvPr id="398" name="Google Shape;398;p58"/>
          <p:cNvSpPr txBox="1"/>
          <p:nvPr/>
        </p:nvSpPr>
        <p:spPr>
          <a:xfrm>
            <a:off x="720000" y="1440000"/>
            <a:ext cx="7560000" cy="5418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2400">
                <a:latin typeface="Georgia"/>
                <a:ea typeface="Georgia"/>
                <a:cs typeface="Georgia"/>
                <a:sym typeface="Georgia"/>
              </a:rPr>
              <a:t>Programa Criança Protegida – Acordo de Cooperação Técnica com o Governo do Amazonas</a:t>
            </a:r>
            <a:endParaRPr sz="2400">
              <a:latin typeface="Georgia"/>
              <a:ea typeface="Georgia"/>
              <a:cs typeface="Georgia"/>
              <a:sym typeface="Georgia"/>
            </a:endParaRPr>
          </a:p>
          <a:p>
            <a:pPr indent="0" lvl="0" marL="0" rtl="0" algn="just">
              <a:spcBef>
                <a:spcPts val="0"/>
              </a:spcBef>
              <a:spcAft>
                <a:spcPts val="0"/>
              </a:spcAft>
              <a:buNone/>
            </a:pPr>
            <a:r>
              <a:t/>
            </a:r>
            <a:endParaRPr sz="1800">
              <a:latin typeface="Georgia"/>
              <a:ea typeface="Georgia"/>
              <a:cs typeface="Georgia"/>
              <a:sym typeface="Georgia"/>
            </a:endParaRPr>
          </a:p>
          <a:p>
            <a:pPr indent="0" lvl="0" marL="0" rtl="0" algn="just">
              <a:spcBef>
                <a:spcPts val="0"/>
              </a:spcBef>
              <a:spcAft>
                <a:spcPts val="0"/>
              </a:spcAft>
              <a:buClr>
                <a:schemeClr val="dk1"/>
              </a:buClr>
              <a:buFont typeface="Arial"/>
              <a:buNone/>
            </a:pPr>
            <a:r>
              <a:rPr b="1" lang="pt-BR" sz="1900">
                <a:latin typeface="Georgia"/>
                <a:ea typeface="Georgia"/>
                <a:cs typeface="Georgia"/>
                <a:sym typeface="Georgia"/>
              </a:rPr>
              <a:t>“Criança Protegida</a:t>
            </a:r>
            <a:endParaRPr sz="1900">
              <a:latin typeface="Georgia"/>
              <a:ea typeface="Georgia"/>
              <a:cs typeface="Georgia"/>
              <a:sym typeface="Georgia"/>
            </a:endParaRPr>
          </a:p>
          <a:p>
            <a:pPr indent="0" lvl="0" marL="0" rtl="0" algn="just">
              <a:spcBef>
                <a:spcPts val="0"/>
              </a:spcBef>
              <a:spcAft>
                <a:spcPts val="0"/>
              </a:spcAft>
              <a:buClr>
                <a:schemeClr val="dk1"/>
              </a:buClr>
              <a:buFont typeface="Arial"/>
              <a:buNone/>
            </a:pPr>
            <a:r>
              <a:rPr lang="pt-BR" sz="1900">
                <a:latin typeface="Georgia"/>
                <a:ea typeface="Georgia"/>
                <a:cs typeface="Georgia"/>
                <a:sym typeface="Georgia"/>
              </a:rPr>
              <a:t>Segundo o Acordo, o Programa Criança Protegida, que forma agentes públicos que integram o sistema, será implementado em duas etapas. A primeira fase corresponderá a aulas com duas palestras, intituladas “A Prevenção do Abuso Sexual Contra Crianças: Orientações Legais e Práticas” e “Como Lidar com a Vítima Depois do Abuso”.</a:t>
            </a:r>
            <a:endParaRPr sz="1900">
              <a:latin typeface="Georgia"/>
              <a:ea typeface="Georgia"/>
              <a:cs typeface="Georgia"/>
              <a:sym typeface="Georgia"/>
            </a:endParaRPr>
          </a:p>
          <a:p>
            <a:pPr indent="0" lvl="0" marL="0" rtl="0" algn="just">
              <a:spcBef>
                <a:spcPts val="0"/>
              </a:spcBef>
              <a:spcAft>
                <a:spcPts val="0"/>
              </a:spcAft>
              <a:buNone/>
            </a:pPr>
            <a:r>
              <a:rPr lang="pt-BR" sz="1900">
                <a:latin typeface="Georgia"/>
                <a:ea typeface="Georgia"/>
                <a:cs typeface="Georgia"/>
                <a:sym typeface="Georgia"/>
              </a:rPr>
              <a:t>A segunda etapa do programa terá, também, um curso de formação e capacitação para a garantia dos direitos da criança e do adolescente. A ação terá quatro atividades, sendo uma delas sobre o Programa de Proteção a Crianças e Adolescentes Ameaçados de Morte (PPCAAM), que será seguida por um treinamento prático para a implementação da Lei de Escuta Especializada.</a:t>
            </a:r>
            <a:endParaRPr sz="1900">
              <a:latin typeface="Georgia"/>
              <a:ea typeface="Georgia"/>
              <a:cs typeface="Georgia"/>
              <a:sym typeface="Georgi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pic>
        <p:nvPicPr>
          <p:cNvPr id="403" name="Google Shape;403;p59"/>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404" name="Google Shape;404;p59"/>
          <p:cNvSpPr txBox="1"/>
          <p:nvPr/>
        </p:nvSpPr>
        <p:spPr>
          <a:xfrm>
            <a:off x="791300" y="3231175"/>
            <a:ext cx="5423700" cy="19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FF0000"/>
              </a:solidFill>
            </a:endParaRPr>
          </a:p>
        </p:txBody>
      </p:sp>
      <p:sp>
        <p:nvSpPr>
          <p:cNvPr id="405" name="Google Shape;405;p59"/>
          <p:cNvSpPr txBox="1"/>
          <p:nvPr/>
        </p:nvSpPr>
        <p:spPr>
          <a:xfrm>
            <a:off x="720000" y="1440000"/>
            <a:ext cx="7560000" cy="5302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1800">
                <a:solidFill>
                  <a:schemeClr val="dk1"/>
                </a:solidFill>
                <a:latin typeface="Georgia"/>
                <a:ea typeface="Georgia"/>
                <a:cs typeface="Georgia"/>
                <a:sym typeface="Georgia"/>
              </a:rPr>
              <a:t>(...)</a:t>
            </a:r>
            <a:endParaRPr sz="1800">
              <a:solidFill>
                <a:schemeClr val="dk1"/>
              </a:solidFill>
              <a:latin typeface="Georgia"/>
              <a:ea typeface="Georgia"/>
              <a:cs typeface="Georgia"/>
              <a:sym typeface="Georgia"/>
            </a:endParaRPr>
          </a:p>
          <a:p>
            <a:pPr indent="0" lvl="0" marL="0" rtl="0" algn="just">
              <a:spcBef>
                <a:spcPts val="0"/>
              </a:spcBef>
              <a:spcAft>
                <a:spcPts val="0"/>
              </a:spcAft>
              <a:buNone/>
            </a:pPr>
            <a:r>
              <a:rPr lang="pt-BR" sz="1800">
                <a:solidFill>
                  <a:schemeClr val="dk1"/>
                </a:solidFill>
                <a:latin typeface="Georgia"/>
                <a:ea typeface="Georgia"/>
                <a:cs typeface="Georgia"/>
                <a:sym typeface="Georgia"/>
              </a:rPr>
              <a:t>Após o curso, os participantes serão estimulados a elaborar um plano de ação sobre um dos temas, apontando possibilidades de aplicação. As últimas atividades corresponderão a palestras com o tema “Fortalecimento do Sistema de Garantia de Direitos da Criança e do Adolescente” e “Ações e projetos para Prevenção da Gravidez na Adolescência”.</a:t>
            </a:r>
            <a:endParaRPr sz="1800">
              <a:solidFill>
                <a:schemeClr val="dk1"/>
              </a:solidFill>
              <a:latin typeface="Georgia"/>
              <a:ea typeface="Georgia"/>
              <a:cs typeface="Georgia"/>
              <a:sym typeface="Georgia"/>
            </a:endParaRPr>
          </a:p>
          <a:p>
            <a:pPr indent="0" lvl="0" marL="0" rtl="0" algn="just">
              <a:spcBef>
                <a:spcPts val="0"/>
              </a:spcBef>
              <a:spcAft>
                <a:spcPts val="0"/>
              </a:spcAft>
              <a:buNone/>
            </a:pPr>
            <a:r>
              <a:rPr lang="pt-BR" sz="1800">
                <a:solidFill>
                  <a:schemeClr val="dk1"/>
                </a:solidFill>
                <a:latin typeface="Georgia"/>
                <a:ea typeface="Georgia"/>
                <a:cs typeface="Georgia"/>
                <a:sym typeface="Georgia"/>
              </a:rPr>
              <a:t>[...]</a:t>
            </a:r>
            <a:endParaRPr sz="1800">
              <a:solidFill>
                <a:schemeClr val="dk1"/>
              </a:solidFill>
              <a:latin typeface="Georgia"/>
              <a:ea typeface="Georgia"/>
              <a:cs typeface="Georgia"/>
              <a:sym typeface="Georgia"/>
            </a:endParaRPr>
          </a:p>
          <a:p>
            <a:pPr indent="0" lvl="0" marL="0" rtl="0" algn="just">
              <a:spcBef>
                <a:spcPts val="0"/>
              </a:spcBef>
              <a:spcAft>
                <a:spcPts val="0"/>
              </a:spcAft>
              <a:buNone/>
            </a:pPr>
            <a:r>
              <a:rPr lang="pt-BR" sz="1800">
                <a:solidFill>
                  <a:schemeClr val="dk1"/>
                </a:solidFill>
                <a:latin typeface="Georgia"/>
                <a:ea typeface="Georgia"/>
                <a:cs typeface="Georgia"/>
                <a:sym typeface="Georgia"/>
              </a:rPr>
              <a:t>Entende-se por agentes do Sistema de Garantia de Direitos os agentes públicos e da sociedade civil que atuam na Rede de Atendimento do Sistema Único de Saúde (SUS), Sistema Educacional, Rede Socioassistencial, Conselhos Tutelares, Conselhos de Direitos, Polícias Militares do Batalhão Escolar, Delegacias de Proteção à Criança e ao Adolescente, Unidades de Acolhimento Institucional, Vara da Infância e Juventude, unidades socioeducativas e unidades para cumprimento de medidas socioeducativas de meio aberto.”</a:t>
            </a:r>
            <a:endParaRPr sz="1800">
              <a:solidFill>
                <a:schemeClr val="dk1"/>
              </a:solidFill>
              <a:latin typeface="Georgia"/>
              <a:ea typeface="Georgia"/>
              <a:cs typeface="Georgia"/>
              <a:sym typeface="Georgia"/>
            </a:endParaRPr>
          </a:p>
        </p:txBody>
      </p:sp>
      <p:sp>
        <p:nvSpPr>
          <p:cNvPr id="406" name="Google Shape;406;p59"/>
          <p:cNvSpPr txBox="1"/>
          <p:nvPr/>
        </p:nvSpPr>
        <p:spPr>
          <a:xfrm>
            <a:off x="720000" y="5909525"/>
            <a:ext cx="7560000" cy="7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600">
                <a:solidFill>
                  <a:schemeClr val="dk1"/>
                </a:solidFill>
                <a:latin typeface="Georgia"/>
                <a:ea typeface="Georgia"/>
                <a:cs typeface="Georgia"/>
                <a:sym typeface="Georgia"/>
              </a:rPr>
              <a:t>https://www.mdh.gov.br/todas-as-noticias/2019/julho/crianca-protegida-ministra-damares-alves-assina-termo-de-cooperacao-com-o-governo-do-amazonas</a:t>
            </a:r>
            <a:endParaRPr sz="1600">
              <a:solidFill>
                <a:schemeClr val="dk1"/>
              </a:solidFill>
              <a:latin typeface="Georgia"/>
              <a:ea typeface="Georgia"/>
              <a:cs typeface="Georgia"/>
              <a:sym typeface="Georgia"/>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pic>
        <p:nvPicPr>
          <p:cNvPr id="411" name="Google Shape;411;p60"/>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412" name="Google Shape;412;p60"/>
          <p:cNvSpPr txBox="1"/>
          <p:nvPr/>
        </p:nvSpPr>
        <p:spPr>
          <a:xfrm>
            <a:off x="720000" y="3113200"/>
            <a:ext cx="7560000" cy="80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sz="3600">
                <a:solidFill>
                  <a:srgbClr val="262626"/>
                </a:solidFill>
                <a:latin typeface="Georgia"/>
                <a:ea typeface="Georgia"/>
                <a:cs typeface="Georgia"/>
                <a:sym typeface="Georgia"/>
              </a:rPr>
              <a:t>Dados Estatísticos Brasileiros</a:t>
            </a:r>
            <a:endParaRPr b="1" sz="3600">
              <a:solidFill>
                <a:srgbClr val="262626"/>
              </a:solidFill>
              <a:latin typeface="Georgia"/>
              <a:ea typeface="Georgia"/>
              <a:cs typeface="Georgia"/>
              <a:sym typeface="Georgia"/>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pic>
        <p:nvPicPr>
          <p:cNvPr id="417" name="Google Shape;417;p61"/>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418" name="Google Shape;418;p61"/>
          <p:cNvSpPr txBox="1"/>
          <p:nvPr/>
        </p:nvSpPr>
        <p:spPr>
          <a:xfrm>
            <a:off x="791300" y="3231175"/>
            <a:ext cx="5423700" cy="19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FF0000"/>
              </a:solidFill>
            </a:endParaRPr>
          </a:p>
        </p:txBody>
      </p:sp>
      <p:sp>
        <p:nvSpPr>
          <p:cNvPr id="419" name="Google Shape;419;p61"/>
          <p:cNvSpPr txBox="1"/>
          <p:nvPr/>
        </p:nvSpPr>
        <p:spPr>
          <a:xfrm>
            <a:off x="720000" y="1432700"/>
            <a:ext cx="7560000" cy="527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pt-BR" sz="2800">
                <a:latin typeface="Georgia"/>
                <a:ea typeface="Georgia"/>
                <a:cs typeface="Georgia"/>
                <a:sym typeface="Georgia"/>
              </a:rPr>
              <a:t>Dados Estatísticos - </a:t>
            </a:r>
            <a:r>
              <a:rPr lang="pt-BR" sz="2800">
                <a:latin typeface="Georgia"/>
                <a:ea typeface="Georgia"/>
                <a:cs typeface="Georgia"/>
                <a:sym typeface="Georgia"/>
              </a:rPr>
              <a:t>Violência física:</a:t>
            </a:r>
            <a:endParaRPr sz="2800">
              <a:latin typeface="Georgia"/>
              <a:ea typeface="Georgia"/>
              <a:cs typeface="Georgia"/>
              <a:sym typeface="Georgia"/>
            </a:endParaRPr>
          </a:p>
          <a:p>
            <a:pPr indent="0" lvl="0" marL="0" rtl="0" algn="l">
              <a:lnSpc>
                <a:spcPct val="100000"/>
              </a:lnSpc>
              <a:spcBef>
                <a:spcPts val="0"/>
              </a:spcBef>
              <a:spcAft>
                <a:spcPts val="0"/>
              </a:spcAft>
              <a:buNone/>
            </a:pPr>
            <a:r>
              <a:t/>
            </a:r>
            <a:endParaRPr sz="1000">
              <a:latin typeface="Georgia"/>
              <a:ea typeface="Georgia"/>
              <a:cs typeface="Georgia"/>
              <a:sym typeface="Georgia"/>
            </a:endParaRPr>
          </a:p>
          <a:p>
            <a:pPr indent="-355600" lvl="0" marL="457200" rtl="0" algn="just">
              <a:lnSpc>
                <a:spcPct val="100000"/>
              </a:lnSpc>
              <a:spcBef>
                <a:spcPts val="1000"/>
              </a:spcBef>
              <a:spcAft>
                <a:spcPts val="0"/>
              </a:spcAft>
              <a:buClr>
                <a:schemeClr val="accent1"/>
              </a:buClr>
              <a:buSzPts val="2000"/>
              <a:buFont typeface="Georgia"/>
              <a:buChar char="●"/>
            </a:pPr>
            <a:r>
              <a:rPr lang="pt-BR" sz="2000">
                <a:latin typeface="Georgia"/>
                <a:ea typeface="Georgia"/>
                <a:cs typeface="Georgia"/>
                <a:sym typeface="Georgia"/>
              </a:rPr>
              <a:t>Consultando-se também o Suplemento Pesquisa Nacional por Amostra de Domicílios (PNAD-1988), no período de um ano, é possível verificar que, em todo o país, mais de um milhão de pessoas se declararam vítimas de violência física. </a:t>
            </a:r>
            <a:endParaRPr sz="2000">
              <a:latin typeface="Georgia"/>
              <a:ea typeface="Georgia"/>
              <a:cs typeface="Georgia"/>
              <a:sym typeface="Georgia"/>
            </a:endParaRPr>
          </a:p>
          <a:p>
            <a:pPr indent="-355600" lvl="0" marL="457200" rtl="0" algn="just">
              <a:lnSpc>
                <a:spcPct val="100000"/>
              </a:lnSpc>
              <a:spcBef>
                <a:spcPts val="0"/>
              </a:spcBef>
              <a:spcAft>
                <a:spcPts val="0"/>
              </a:spcAft>
              <a:buClr>
                <a:schemeClr val="accent1"/>
              </a:buClr>
              <a:buSzPts val="2000"/>
              <a:buFont typeface="Georgia"/>
              <a:buChar char="●"/>
            </a:pPr>
            <a:r>
              <a:rPr lang="pt-BR" sz="2000">
                <a:latin typeface="Georgia"/>
                <a:ea typeface="Georgia"/>
                <a:cs typeface="Georgia"/>
                <a:sym typeface="Georgia"/>
              </a:rPr>
              <a:t>Desse total, 20% são crianças e adolescentes, sendo 61% meninos e 39% meninas, na faixa etária de 0 a 17 anos.</a:t>
            </a:r>
            <a:endParaRPr sz="2000">
              <a:latin typeface="Georgia"/>
              <a:ea typeface="Georgia"/>
              <a:cs typeface="Georgia"/>
              <a:sym typeface="Georgia"/>
            </a:endParaRPr>
          </a:p>
          <a:p>
            <a:pPr indent="-355600" lvl="0" marL="457200" rtl="0" algn="just">
              <a:lnSpc>
                <a:spcPct val="100000"/>
              </a:lnSpc>
              <a:spcBef>
                <a:spcPts val="0"/>
              </a:spcBef>
              <a:spcAft>
                <a:spcPts val="0"/>
              </a:spcAft>
              <a:buClr>
                <a:schemeClr val="accent1"/>
              </a:buClr>
              <a:buSzPts val="2000"/>
              <a:buFont typeface="Georgia"/>
              <a:buChar char="●"/>
            </a:pPr>
            <a:r>
              <a:rPr lang="pt-BR" sz="2000">
                <a:latin typeface="Georgia"/>
                <a:ea typeface="Georgia"/>
                <a:cs typeface="Georgia"/>
                <a:sym typeface="Georgia"/>
              </a:rPr>
              <a:t>Dezoito por cento dos casos estão relacionados a agressões de parentes, sendo que, sob tais circunstâncias, as meninas sofreram mais violência do que os meninos.</a:t>
            </a:r>
            <a:endParaRPr sz="2000">
              <a:latin typeface="Georgia"/>
              <a:ea typeface="Georgia"/>
              <a:cs typeface="Georgia"/>
              <a:sym typeface="Georgia"/>
            </a:endParaRPr>
          </a:p>
          <a:p>
            <a:pPr indent="-355600" lvl="0" marL="457200" rtl="0" algn="just">
              <a:lnSpc>
                <a:spcPct val="100000"/>
              </a:lnSpc>
              <a:spcBef>
                <a:spcPts val="0"/>
              </a:spcBef>
              <a:spcAft>
                <a:spcPts val="0"/>
              </a:spcAft>
              <a:buClr>
                <a:schemeClr val="accent1"/>
              </a:buClr>
              <a:buSzPts val="2000"/>
              <a:buFont typeface="Georgia"/>
              <a:buChar char="●"/>
            </a:pPr>
            <a:r>
              <a:rPr lang="pt-BR" sz="2000">
                <a:latin typeface="Georgia"/>
                <a:ea typeface="Georgia"/>
                <a:cs typeface="Georgia"/>
                <a:sym typeface="Georgia"/>
              </a:rPr>
              <a:t>Enquanto as crianças pardas foram mais agredidas por parentes, as brancas o foram por pessoas desconhecidas.</a:t>
            </a:r>
            <a:endParaRPr sz="2000">
              <a:latin typeface="Georgia"/>
              <a:ea typeface="Georgia"/>
              <a:cs typeface="Georgia"/>
              <a:sym typeface="Georgia"/>
            </a:endParaRPr>
          </a:p>
        </p:txBody>
      </p:sp>
      <p:sp>
        <p:nvSpPr>
          <p:cNvPr id="420" name="Google Shape;420;p61"/>
          <p:cNvSpPr txBox="1"/>
          <p:nvPr/>
        </p:nvSpPr>
        <p:spPr>
          <a:xfrm>
            <a:off x="720000" y="6154650"/>
            <a:ext cx="7560000" cy="703200"/>
          </a:xfrm>
          <a:prstGeom prst="rect">
            <a:avLst/>
          </a:prstGeom>
          <a:noFill/>
          <a:ln>
            <a:noFill/>
          </a:ln>
        </p:spPr>
        <p:txBody>
          <a:bodyPr anchorCtr="0" anchor="t" bIns="91425" lIns="91425" spcFirstLastPara="1" rIns="91425" wrap="square" tIns="91425">
            <a:noAutofit/>
          </a:bodyPr>
          <a:lstStyle/>
          <a:p>
            <a:pPr indent="-355600" lvl="0" marL="719137" rtl="0" algn="r">
              <a:lnSpc>
                <a:spcPct val="60000"/>
              </a:lnSpc>
              <a:spcBef>
                <a:spcPts val="1000"/>
              </a:spcBef>
              <a:spcAft>
                <a:spcPts val="0"/>
              </a:spcAft>
              <a:buClr>
                <a:schemeClr val="dk1"/>
              </a:buClr>
              <a:buSzPts val="1017"/>
              <a:buFont typeface="Noto Sans Symbols"/>
              <a:buNone/>
            </a:pPr>
            <a:r>
              <a:rPr lang="pt-BR" sz="1800">
                <a:latin typeface="Georgia"/>
                <a:ea typeface="Georgia"/>
                <a:cs typeface="Georgia"/>
                <a:sym typeface="Georgia"/>
              </a:rPr>
              <a:t>AZEVEDO, M.A., 2005</a:t>
            </a:r>
            <a:endParaRPr sz="1800">
              <a:latin typeface="Georgia"/>
              <a:ea typeface="Georgia"/>
              <a:cs typeface="Georgia"/>
              <a:sym typeface="Georgia"/>
            </a:endParaRPr>
          </a:p>
          <a:p>
            <a:pPr indent="0" lvl="0" marL="0" rtl="0" algn="r">
              <a:spcBef>
                <a:spcPts val="0"/>
              </a:spcBef>
              <a:spcAft>
                <a:spcPts val="0"/>
              </a:spcAft>
              <a:buNone/>
            </a:pPr>
            <a:r>
              <a:t/>
            </a:r>
            <a:endParaRPr sz="1800">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83" name="Google Shape;83;p17"/>
          <p:cNvSpPr txBox="1"/>
          <p:nvPr/>
        </p:nvSpPr>
        <p:spPr>
          <a:xfrm>
            <a:off x="720000" y="1440000"/>
            <a:ext cx="7560000" cy="52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400">
                <a:latin typeface="Georgia"/>
                <a:ea typeface="Georgia"/>
                <a:cs typeface="Georgia"/>
                <a:sym typeface="Georgia"/>
              </a:rPr>
              <a:t>Desempenho escolar e violência doméstica</a:t>
            </a:r>
            <a:endParaRPr sz="2400">
              <a:latin typeface="Georgia"/>
              <a:ea typeface="Georgia"/>
              <a:cs typeface="Georgia"/>
              <a:sym typeface="Georgia"/>
            </a:endParaRPr>
          </a:p>
          <a:p>
            <a:pPr indent="0" lvl="0" marL="0" rtl="0" algn="l">
              <a:lnSpc>
                <a:spcPct val="80000"/>
              </a:lnSpc>
              <a:spcBef>
                <a:spcPts val="0"/>
              </a:spcBef>
              <a:spcAft>
                <a:spcPts val="0"/>
              </a:spcAft>
              <a:buNone/>
            </a:pPr>
            <a:r>
              <a:t/>
            </a:r>
            <a:endParaRPr sz="2400">
              <a:solidFill>
                <a:srgbClr val="262626"/>
              </a:solidFill>
              <a:latin typeface="Georgia"/>
              <a:ea typeface="Georgia"/>
              <a:cs typeface="Georgia"/>
              <a:sym typeface="Georgia"/>
            </a:endParaRPr>
          </a:p>
          <a:p>
            <a:pPr indent="-355600" lvl="0" marL="457200" rtl="0" algn="l">
              <a:lnSpc>
                <a:spcPct val="100000"/>
              </a:lnSpc>
              <a:spcBef>
                <a:spcPts val="0"/>
              </a:spcBef>
              <a:spcAft>
                <a:spcPts val="0"/>
              </a:spcAft>
              <a:buClr>
                <a:schemeClr val="accent1"/>
              </a:buClr>
              <a:buSzPts val="2000"/>
              <a:buFont typeface="Georgia"/>
              <a:buChar char="●"/>
            </a:pPr>
            <a:r>
              <a:rPr lang="pt-BR" sz="2000">
                <a:latin typeface="Georgia"/>
                <a:ea typeface="Georgia"/>
                <a:cs typeface="Georgia"/>
                <a:sym typeface="Georgia"/>
              </a:rPr>
              <a:t>Modalidade de violência mais observada entre os professores:</a:t>
            </a:r>
            <a:endParaRPr sz="2000">
              <a:latin typeface="Georgia"/>
              <a:ea typeface="Georgia"/>
              <a:cs typeface="Georgia"/>
              <a:sym typeface="Georgia"/>
            </a:endParaRPr>
          </a:p>
          <a:p>
            <a:pPr indent="-355600" lvl="1" marL="914400" rtl="0" algn="l">
              <a:lnSpc>
                <a:spcPct val="100000"/>
              </a:lnSpc>
              <a:spcBef>
                <a:spcPts val="0"/>
              </a:spcBef>
              <a:spcAft>
                <a:spcPts val="0"/>
              </a:spcAft>
              <a:buClr>
                <a:schemeClr val="accent1"/>
              </a:buClr>
              <a:buSzPts val="2000"/>
              <a:buFont typeface="Georgia"/>
              <a:buChar char="○"/>
            </a:pPr>
            <a:r>
              <a:rPr lang="pt-BR" sz="2000">
                <a:latin typeface="Georgia"/>
                <a:ea typeface="Georgia"/>
                <a:cs typeface="Georgia"/>
                <a:sym typeface="Georgia"/>
              </a:rPr>
              <a:t>violência física (73,9%)</a:t>
            </a:r>
            <a:endParaRPr sz="2000">
              <a:latin typeface="Georgia"/>
              <a:ea typeface="Georgia"/>
              <a:cs typeface="Georgia"/>
              <a:sym typeface="Georgia"/>
            </a:endParaRPr>
          </a:p>
          <a:p>
            <a:pPr indent="-355600" lvl="1" marL="914400" rtl="0" algn="l">
              <a:lnSpc>
                <a:spcPct val="100000"/>
              </a:lnSpc>
              <a:spcBef>
                <a:spcPts val="0"/>
              </a:spcBef>
              <a:spcAft>
                <a:spcPts val="0"/>
              </a:spcAft>
              <a:buClr>
                <a:schemeClr val="accent1"/>
              </a:buClr>
              <a:buSzPts val="2000"/>
              <a:buFont typeface="Georgia"/>
              <a:buChar char="○"/>
            </a:pPr>
            <a:r>
              <a:rPr lang="pt-BR" sz="2000">
                <a:latin typeface="Georgia"/>
                <a:ea typeface="Georgia"/>
                <a:cs typeface="Georgia"/>
                <a:sym typeface="Georgia"/>
              </a:rPr>
              <a:t>por abandono (46,4%) </a:t>
            </a:r>
            <a:endParaRPr sz="2000">
              <a:latin typeface="Georgia"/>
              <a:ea typeface="Georgia"/>
              <a:cs typeface="Georgia"/>
              <a:sym typeface="Georgia"/>
            </a:endParaRPr>
          </a:p>
          <a:p>
            <a:pPr indent="-355600" lvl="1" marL="914400" rtl="0" algn="l">
              <a:lnSpc>
                <a:spcPct val="100000"/>
              </a:lnSpc>
              <a:spcBef>
                <a:spcPts val="0"/>
              </a:spcBef>
              <a:spcAft>
                <a:spcPts val="0"/>
              </a:spcAft>
              <a:buClr>
                <a:schemeClr val="accent1"/>
              </a:buClr>
              <a:buSzPts val="2000"/>
              <a:buFont typeface="Georgia"/>
              <a:buChar char="○"/>
            </a:pPr>
            <a:r>
              <a:rPr lang="pt-BR" sz="2000">
                <a:latin typeface="Georgia"/>
                <a:ea typeface="Georgia"/>
                <a:cs typeface="Georgia"/>
                <a:sym typeface="Georgia"/>
              </a:rPr>
              <a:t>abuso sexual (43,5%)</a:t>
            </a:r>
            <a:endParaRPr sz="2000">
              <a:latin typeface="Georgia"/>
              <a:ea typeface="Georgia"/>
              <a:cs typeface="Georgia"/>
              <a:sym typeface="Georgia"/>
            </a:endParaRPr>
          </a:p>
          <a:p>
            <a:pPr indent="-355600" lvl="1" marL="914400" rtl="0" algn="l">
              <a:lnSpc>
                <a:spcPct val="100000"/>
              </a:lnSpc>
              <a:spcBef>
                <a:spcPts val="0"/>
              </a:spcBef>
              <a:spcAft>
                <a:spcPts val="0"/>
              </a:spcAft>
              <a:buClr>
                <a:schemeClr val="accent1"/>
              </a:buClr>
              <a:buSzPts val="2000"/>
              <a:buFont typeface="Georgia"/>
              <a:buChar char="○"/>
            </a:pPr>
            <a:r>
              <a:rPr lang="pt-BR" sz="2000">
                <a:latin typeface="Georgia"/>
                <a:ea typeface="Georgia"/>
                <a:cs typeface="Georgia"/>
                <a:sym typeface="Georgia"/>
              </a:rPr>
              <a:t>agressão verbal (33,3%)</a:t>
            </a:r>
            <a:endParaRPr sz="2000">
              <a:latin typeface="Georgia"/>
              <a:ea typeface="Georgia"/>
              <a:cs typeface="Georgia"/>
              <a:sym typeface="Georgia"/>
            </a:endParaRPr>
          </a:p>
          <a:p>
            <a:pPr indent="0" lvl="0" marL="914400" rtl="0" algn="l">
              <a:lnSpc>
                <a:spcPct val="100000"/>
              </a:lnSpc>
              <a:spcBef>
                <a:spcPts val="0"/>
              </a:spcBef>
              <a:spcAft>
                <a:spcPts val="0"/>
              </a:spcAft>
              <a:buNone/>
            </a:pPr>
            <a:r>
              <a:t/>
            </a:r>
            <a:endParaRPr sz="2000">
              <a:latin typeface="Georgia"/>
              <a:ea typeface="Georgia"/>
              <a:cs typeface="Georgia"/>
              <a:sym typeface="Georgia"/>
            </a:endParaRPr>
          </a:p>
          <a:p>
            <a:pPr indent="-355600" lvl="0" marL="457200" rtl="0" algn="just">
              <a:lnSpc>
                <a:spcPct val="90000"/>
              </a:lnSpc>
              <a:spcBef>
                <a:spcPts val="0"/>
              </a:spcBef>
              <a:spcAft>
                <a:spcPts val="0"/>
              </a:spcAft>
              <a:buClr>
                <a:schemeClr val="accent1"/>
              </a:buClr>
              <a:buSzPts val="2000"/>
              <a:buFont typeface="Georgia"/>
              <a:buChar char="●"/>
            </a:pPr>
            <a:r>
              <a:rPr lang="pt-BR" sz="2000">
                <a:latin typeface="Georgia"/>
                <a:ea typeface="Georgia"/>
                <a:cs typeface="Georgia"/>
                <a:sym typeface="Georgia"/>
              </a:rPr>
              <a:t>“A correlação entre violência doméstica e desempenho escolar foi percebida por 94,9% dos professores, com distribuição homogênea entre as categorias agressividade, baixo desempenho, indisciplina, falta de concentração e falta de motivação.”</a:t>
            </a:r>
            <a:endParaRPr sz="2000">
              <a:latin typeface="Georgia"/>
              <a:ea typeface="Georgia"/>
              <a:cs typeface="Georgia"/>
              <a:sym typeface="Georgia"/>
            </a:endParaRPr>
          </a:p>
          <a:p>
            <a:pPr indent="-241300" lvl="0" marL="719137" rtl="0" algn="l">
              <a:lnSpc>
                <a:spcPct val="100000"/>
              </a:lnSpc>
              <a:spcBef>
                <a:spcPts val="1000"/>
              </a:spcBef>
              <a:spcAft>
                <a:spcPts val="0"/>
              </a:spcAft>
              <a:buNone/>
            </a:pPr>
            <a:r>
              <a:t/>
            </a:r>
            <a:endParaRPr sz="2400">
              <a:latin typeface="Georgia"/>
              <a:ea typeface="Georgia"/>
              <a:cs typeface="Georgia"/>
              <a:sym typeface="Georgia"/>
            </a:endParaRPr>
          </a:p>
          <a:p>
            <a:pPr indent="0" lvl="0" marL="0" rtl="0" algn="r">
              <a:spcBef>
                <a:spcPts val="0"/>
              </a:spcBef>
              <a:spcAft>
                <a:spcPts val="0"/>
              </a:spcAft>
              <a:buNone/>
            </a:pPr>
            <a:r>
              <a:rPr lang="pt-BR" sz="1800">
                <a:latin typeface="Georgia"/>
                <a:ea typeface="Georgia"/>
                <a:cs typeface="Georgia"/>
                <a:sym typeface="Georgia"/>
              </a:rPr>
              <a:t>Vagostello, L; Oliveira, A. S.; Silva, A.M.; Donofrio, V.; Moreno, T.C.M. (2003) </a:t>
            </a:r>
            <a:endParaRPr sz="2400">
              <a:latin typeface="Georgia"/>
              <a:ea typeface="Georgia"/>
              <a:cs typeface="Georgia"/>
              <a:sym typeface="Georgia"/>
            </a:endParaRPr>
          </a:p>
          <a:p>
            <a:pPr indent="0" lvl="0" marL="0" rtl="0" algn="l">
              <a:spcBef>
                <a:spcPts val="0"/>
              </a:spcBef>
              <a:spcAft>
                <a:spcPts val="0"/>
              </a:spcAft>
              <a:buNone/>
            </a:pPr>
            <a:r>
              <a:t/>
            </a:r>
            <a:endParaRPr sz="2400">
              <a:latin typeface="Georgia"/>
              <a:ea typeface="Georgia"/>
              <a:cs typeface="Georgia"/>
              <a:sym typeface="Georgi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pic>
        <p:nvPicPr>
          <p:cNvPr id="425" name="Google Shape;425;p62"/>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426" name="Google Shape;426;p62"/>
          <p:cNvSpPr txBox="1"/>
          <p:nvPr/>
        </p:nvSpPr>
        <p:spPr>
          <a:xfrm>
            <a:off x="791300" y="3231175"/>
            <a:ext cx="5423700" cy="19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FF0000"/>
              </a:solidFill>
            </a:endParaRPr>
          </a:p>
        </p:txBody>
      </p:sp>
      <p:sp>
        <p:nvSpPr>
          <p:cNvPr id="427" name="Google Shape;427;p62"/>
          <p:cNvSpPr txBox="1"/>
          <p:nvPr/>
        </p:nvSpPr>
        <p:spPr>
          <a:xfrm>
            <a:off x="720000" y="1432700"/>
            <a:ext cx="7560000" cy="384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800">
                <a:latin typeface="Georgia"/>
                <a:ea typeface="Georgia"/>
                <a:cs typeface="Georgia"/>
                <a:sym typeface="Georgia"/>
              </a:rPr>
              <a:t>Dados Estatísticos - Violência sexual:</a:t>
            </a:r>
            <a:endParaRPr sz="2800">
              <a:latin typeface="Georgia"/>
              <a:ea typeface="Georgia"/>
              <a:cs typeface="Georgia"/>
              <a:sym typeface="Georgia"/>
            </a:endParaRPr>
          </a:p>
          <a:p>
            <a:pPr indent="0" lvl="0" marL="0" rtl="0" algn="l">
              <a:spcBef>
                <a:spcPts val="0"/>
              </a:spcBef>
              <a:spcAft>
                <a:spcPts val="0"/>
              </a:spcAft>
              <a:buNone/>
            </a:pPr>
            <a:r>
              <a:t/>
            </a:r>
            <a:endParaRPr sz="1000">
              <a:latin typeface="Georgia"/>
              <a:ea typeface="Georgia"/>
              <a:cs typeface="Georgia"/>
              <a:sym typeface="Georgia"/>
            </a:endParaRPr>
          </a:p>
          <a:p>
            <a:pPr indent="-381000" lvl="0" marL="457200" rtl="0" algn="just">
              <a:spcBef>
                <a:spcPts val="600"/>
              </a:spcBef>
              <a:spcAft>
                <a:spcPts val="0"/>
              </a:spcAft>
              <a:buClr>
                <a:schemeClr val="accent1"/>
              </a:buClr>
              <a:buSzPts val="2400"/>
              <a:buFont typeface="Georgia"/>
              <a:buChar char="●"/>
            </a:pPr>
            <a:r>
              <a:rPr lang="pt-BR" sz="2400">
                <a:latin typeface="Georgia"/>
                <a:ea typeface="Georgia"/>
                <a:cs typeface="Georgia"/>
                <a:sym typeface="Georgia"/>
              </a:rPr>
              <a:t>Cerca de 87% dos abusos ocorrem em casa, por uma pessoa conhecida da criança</a:t>
            </a:r>
            <a:endParaRPr sz="2400">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Perfil das vítimas: a maioria é composta por meninas entre 7 e 14 anos</a:t>
            </a:r>
            <a:endParaRPr sz="2400">
              <a:latin typeface="Georgia"/>
              <a:ea typeface="Georgia"/>
              <a:cs typeface="Georgia"/>
              <a:sym typeface="Georgia"/>
            </a:endParaRPr>
          </a:p>
          <a:p>
            <a:pPr indent="-381000" lvl="0" marL="457200" rtl="0" algn="just">
              <a:spcBef>
                <a:spcPts val="0"/>
              </a:spcBef>
              <a:spcAft>
                <a:spcPts val="0"/>
              </a:spcAft>
              <a:buClr>
                <a:schemeClr val="accent1"/>
              </a:buClr>
              <a:buSzPts val="2400"/>
              <a:buFont typeface="Georgia"/>
              <a:buChar char="●"/>
            </a:pPr>
            <a:r>
              <a:rPr lang="pt-BR" sz="2400">
                <a:latin typeface="Georgia"/>
                <a:ea typeface="Georgia"/>
                <a:cs typeface="Georgia"/>
                <a:sym typeface="Georgia"/>
              </a:rPr>
              <a:t>Estimativa de incidência: 20% das meninas e 10% dos meninos teriam sido vítimas de  abuso sexual até os 18 anos de idade</a:t>
            </a:r>
            <a:endParaRPr sz="2400">
              <a:latin typeface="Georgia"/>
              <a:ea typeface="Georgia"/>
              <a:cs typeface="Georgia"/>
              <a:sym typeface="Georgia"/>
            </a:endParaRPr>
          </a:p>
        </p:txBody>
      </p:sp>
      <p:sp>
        <p:nvSpPr>
          <p:cNvPr id="428" name="Google Shape;428;p62"/>
          <p:cNvSpPr txBox="1"/>
          <p:nvPr/>
        </p:nvSpPr>
        <p:spPr>
          <a:xfrm>
            <a:off x="720000" y="5164050"/>
            <a:ext cx="7560000" cy="703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pt-BR" sz="1800">
                <a:solidFill>
                  <a:schemeClr val="dk1"/>
                </a:solidFill>
                <a:latin typeface="Georgia"/>
                <a:ea typeface="Georgia"/>
                <a:cs typeface="Georgia"/>
                <a:sym typeface="Georgia"/>
              </a:rPr>
              <a:t>FERRARI, Dalka C.A. &amp; VECINA, Tereza C.C. (2002)</a:t>
            </a:r>
            <a:endParaRPr sz="1800">
              <a:solidFill>
                <a:schemeClr val="dk1"/>
              </a:solidFill>
              <a:latin typeface="Georgia"/>
              <a:ea typeface="Georgia"/>
              <a:cs typeface="Georgia"/>
              <a:sym typeface="Georgia"/>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pic>
        <p:nvPicPr>
          <p:cNvPr id="433" name="Google Shape;433;p63"/>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434" name="Google Shape;434;p63"/>
          <p:cNvSpPr txBox="1"/>
          <p:nvPr/>
        </p:nvSpPr>
        <p:spPr>
          <a:xfrm>
            <a:off x="791300" y="3231175"/>
            <a:ext cx="5423700" cy="19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FF0000"/>
              </a:solidFill>
            </a:endParaRPr>
          </a:p>
        </p:txBody>
      </p:sp>
      <p:sp>
        <p:nvSpPr>
          <p:cNvPr id="435" name="Google Shape;435;p63"/>
          <p:cNvSpPr txBox="1"/>
          <p:nvPr/>
        </p:nvSpPr>
        <p:spPr>
          <a:xfrm>
            <a:off x="720000" y="1440000"/>
            <a:ext cx="7560000" cy="429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2400">
                <a:latin typeface="Georgia"/>
                <a:ea typeface="Georgia"/>
                <a:cs typeface="Georgia"/>
                <a:sym typeface="Georgia"/>
              </a:rPr>
              <a:t>Pesquisa sobre crianças em situação de rua</a:t>
            </a:r>
            <a:endParaRPr sz="2400">
              <a:latin typeface="Georgia"/>
              <a:ea typeface="Georgia"/>
              <a:cs typeface="Georgia"/>
              <a:sym typeface="Georgia"/>
            </a:endParaRPr>
          </a:p>
          <a:p>
            <a:pPr indent="0" lvl="0" marL="0" rtl="0" algn="just">
              <a:spcBef>
                <a:spcPts val="0"/>
              </a:spcBef>
              <a:spcAft>
                <a:spcPts val="0"/>
              </a:spcAft>
              <a:buNone/>
            </a:pPr>
            <a:r>
              <a:t/>
            </a:r>
            <a:endParaRPr b="1" sz="1000">
              <a:latin typeface="Georgia"/>
              <a:ea typeface="Georgia"/>
              <a:cs typeface="Georgia"/>
              <a:sym typeface="Georgia"/>
            </a:endParaRPr>
          </a:p>
          <a:p>
            <a:pPr indent="-368300" lvl="0" marL="457200" rtl="0" algn="just">
              <a:lnSpc>
                <a:spcPct val="90000"/>
              </a:lnSpc>
              <a:spcBef>
                <a:spcPts val="0"/>
              </a:spcBef>
              <a:spcAft>
                <a:spcPts val="0"/>
              </a:spcAft>
              <a:buClr>
                <a:schemeClr val="accent1"/>
              </a:buClr>
              <a:buSzPts val="2200"/>
              <a:buFont typeface="Georgia"/>
              <a:buChar char="●"/>
            </a:pPr>
            <a:r>
              <a:rPr lang="pt-BR" sz="2200">
                <a:latin typeface="Georgia"/>
                <a:ea typeface="Georgia"/>
                <a:cs typeface="Georgia"/>
                <a:sym typeface="Georgia"/>
              </a:rPr>
              <a:t>E</a:t>
            </a:r>
            <a:r>
              <a:rPr lang="pt-BR" sz="2000">
                <a:latin typeface="Georgia"/>
                <a:ea typeface="Georgia"/>
                <a:cs typeface="Georgia"/>
                <a:sym typeface="Georgia"/>
              </a:rPr>
              <a:t>m 2010, a Secretaria de Direitos Humanos e o Instituto de Desenvolvimento Sustentável realizaram a Pesquisa censitária nacional de 2009 identificou 23.973 crianças e adolescentes em situação de rua em levantamento feito em 75 cidades brasileiras, com mais de 300 mil habitantes:</a:t>
            </a:r>
            <a:endParaRPr sz="2000">
              <a:latin typeface="Georgia"/>
              <a:ea typeface="Georgia"/>
              <a:cs typeface="Georgia"/>
              <a:sym typeface="Georgia"/>
            </a:endParaRPr>
          </a:p>
          <a:p>
            <a:pPr indent="-355600" lvl="1" marL="914400" rtl="0" algn="just">
              <a:lnSpc>
                <a:spcPct val="90000"/>
              </a:lnSpc>
              <a:spcBef>
                <a:spcPts val="0"/>
              </a:spcBef>
              <a:spcAft>
                <a:spcPts val="0"/>
              </a:spcAft>
              <a:buClr>
                <a:schemeClr val="accent1"/>
              </a:buClr>
              <a:buSzPts val="2000"/>
              <a:buFont typeface="Georgia"/>
              <a:buChar char="○"/>
            </a:pPr>
            <a:r>
              <a:rPr lang="pt-BR" sz="2000">
                <a:latin typeface="Georgia"/>
                <a:ea typeface="Georgia"/>
                <a:cs typeface="Georgia"/>
                <a:sym typeface="Georgia"/>
              </a:rPr>
              <a:t>de cada 10 jovens moradores de rua, 7 são do sexo masculino</a:t>
            </a:r>
            <a:endParaRPr sz="2000">
              <a:latin typeface="Georgia"/>
              <a:ea typeface="Georgia"/>
              <a:cs typeface="Georgia"/>
              <a:sym typeface="Georgia"/>
            </a:endParaRPr>
          </a:p>
          <a:p>
            <a:pPr indent="-355600" lvl="1" marL="914400" rtl="0" algn="just">
              <a:lnSpc>
                <a:spcPct val="90000"/>
              </a:lnSpc>
              <a:spcBef>
                <a:spcPts val="0"/>
              </a:spcBef>
              <a:spcAft>
                <a:spcPts val="0"/>
              </a:spcAft>
              <a:buClr>
                <a:schemeClr val="accent1"/>
              </a:buClr>
              <a:buSzPts val="2000"/>
              <a:buFont typeface="Georgia"/>
              <a:buChar char="○"/>
            </a:pPr>
            <a:r>
              <a:rPr lang="pt-BR" sz="2000">
                <a:latin typeface="Georgia"/>
                <a:ea typeface="Georgia"/>
                <a:cs typeface="Georgia"/>
                <a:sym typeface="Georgia"/>
              </a:rPr>
              <a:t>idade entre 12 e 17 anos</a:t>
            </a:r>
            <a:endParaRPr sz="2000">
              <a:latin typeface="Georgia"/>
              <a:ea typeface="Georgia"/>
              <a:cs typeface="Georgia"/>
              <a:sym typeface="Georgia"/>
            </a:endParaRPr>
          </a:p>
          <a:p>
            <a:pPr indent="0" lvl="0" marL="914400" rtl="0" algn="just">
              <a:lnSpc>
                <a:spcPct val="90000"/>
              </a:lnSpc>
              <a:spcBef>
                <a:spcPts val="0"/>
              </a:spcBef>
              <a:spcAft>
                <a:spcPts val="0"/>
              </a:spcAft>
              <a:buNone/>
            </a:pPr>
            <a:r>
              <a:t/>
            </a:r>
            <a:endParaRPr sz="2000">
              <a:latin typeface="Georgia"/>
              <a:ea typeface="Georgia"/>
              <a:cs typeface="Georgia"/>
              <a:sym typeface="Georgia"/>
            </a:endParaRPr>
          </a:p>
          <a:p>
            <a:pPr indent="-355600" lvl="0" marL="457200" rtl="0" algn="just">
              <a:lnSpc>
                <a:spcPct val="90000"/>
              </a:lnSpc>
              <a:spcBef>
                <a:spcPts val="0"/>
              </a:spcBef>
              <a:spcAft>
                <a:spcPts val="0"/>
              </a:spcAft>
              <a:buClr>
                <a:schemeClr val="accent1"/>
              </a:buClr>
              <a:buSzPts val="2000"/>
              <a:buFont typeface="Georgia"/>
              <a:buChar char="●"/>
            </a:pPr>
            <a:r>
              <a:rPr lang="pt-BR" sz="2000">
                <a:latin typeface="Georgia"/>
                <a:ea typeface="Georgia"/>
                <a:cs typeface="Georgia"/>
                <a:sym typeface="Georgia"/>
              </a:rPr>
              <a:t>Razões que levaram a ir para a rua:</a:t>
            </a:r>
            <a:endParaRPr sz="2000">
              <a:latin typeface="Georgia"/>
              <a:ea typeface="Georgia"/>
              <a:cs typeface="Georgia"/>
              <a:sym typeface="Georgia"/>
            </a:endParaRPr>
          </a:p>
          <a:p>
            <a:pPr indent="-355600" lvl="1" marL="914400" rtl="0" algn="just">
              <a:lnSpc>
                <a:spcPct val="90000"/>
              </a:lnSpc>
              <a:spcBef>
                <a:spcPts val="0"/>
              </a:spcBef>
              <a:spcAft>
                <a:spcPts val="0"/>
              </a:spcAft>
              <a:buClr>
                <a:schemeClr val="accent1"/>
              </a:buClr>
              <a:buSzPts val="2000"/>
              <a:buFont typeface="Georgia"/>
              <a:buChar char="○"/>
            </a:pPr>
            <a:r>
              <a:rPr lang="pt-BR" sz="2000">
                <a:latin typeface="Georgia"/>
                <a:ea typeface="Georgia"/>
                <a:cs typeface="Georgia"/>
                <a:sym typeface="Georgia"/>
              </a:rPr>
              <a:t>70% violência no ambiente doméstico;</a:t>
            </a:r>
            <a:endParaRPr sz="2000">
              <a:latin typeface="Georgia"/>
              <a:ea typeface="Georgia"/>
              <a:cs typeface="Georgia"/>
              <a:sym typeface="Georgia"/>
            </a:endParaRPr>
          </a:p>
          <a:p>
            <a:pPr indent="-355600" lvl="1" marL="914400" rtl="0" algn="just">
              <a:lnSpc>
                <a:spcPct val="90000"/>
              </a:lnSpc>
              <a:spcBef>
                <a:spcPts val="0"/>
              </a:spcBef>
              <a:spcAft>
                <a:spcPts val="0"/>
              </a:spcAft>
              <a:buClr>
                <a:schemeClr val="accent1"/>
              </a:buClr>
              <a:buSzPts val="2000"/>
              <a:buFont typeface="Georgia"/>
              <a:buChar char="○"/>
            </a:pPr>
            <a:r>
              <a:rPr lang="pt-BR" sz="2000">
                <a:latin typeface="Georgia"/>
                <a:ea typeface="Georgia"/>
                <a:cs typeface="Georgia"/>
                <a:sym typeface="Georgia"/>
              </a:rPr>
              <a:t>32,2% brigas verbais com pais e irmãos;</a:t>
            </a:r>
            <a:endParaRPr sz="2000">
              <a:latin typeface="Georgia"/>
              <a:ea typeface="Georgia"/>
              <a:cs typeface="Georgia"/>
              <a:sym typeface="Georgia"/>
            </a:endParaRPr>
          </a:p>
          <a:p>
            <a:pPr indent="-355600" lvl="1" marL="914400" rtl="0" algn="just">
              <a:lnSpc>
                <a:spcPct val="90000"/>
              </a:lnSpc>
              <a:spcBef>
                <a:spcPts val="0"/>
              </a:spcBef>
              <a:spcAft>
                <a:spcPts val="0"/>
              </a:spcAft>
              <a:buClr>
                <a:schemeClr val="accent1"/>
              </a:buClr>
              <a:buSzPts val="2000"/>
              <a:buFont typeface="Georgia"/>
              <a:buChar char="○"/>
            </a:pPr>
            <a:r>
              <a:rPr lang="pt-BR" sz="2000">
                <a:latin typeface="Georgia"/>
                <a:ea typeface="Georgia"/>
                <a:cs typeface="Georgia"/>
                <a:sym typeface="Georgia"/>
              </a:rPr>
              <a:t>30,6 violência física; </a:t>
            </a:r>
            <a:endParaRPr sz="2000">
              <a:latin typeface="Georgia"/>
              <a:ea typeface="Georgia"/>
              <a:cs typeface="Georgia"/>
              <a:sym typeface="Georgia"/>
            </a:endParaRPr>
          </a:p>
          <a:p>
            <a:pPr indent="-355600" lvl="1" marL="914400" rtl="0" algn="just">
              <a:lnSpc>
                <a:spcPct val="90000"/>
              </a:lnSpc>
              <a:spcBef>
                <a:spcPts val="0"/>
              </a:spcBef>
              <a:spcAft>
                <a:spcPts val="0"/>
              </a:spcAft>
              <a:buClr>
                <a:schemeClr val="accent1"/>
              </a:buClr>
              <a:buSzPts val="2000"/>
              <a:buFont typeface="Georgia"/>
              <a:buChar char="○"/>
            </a:pPr>
            <a:r>
              <a:rPr lang="pt-BR" sz="2000">
                <a:latin typeface="Georgia"/>
                <a:ea typeface="Georgia"/>
                <a:cs typeface="Georgia"/>
                <a:sym typeface="Georgia"/>
              </a:rPr>
              <a:t>8,8% violência e abuso sexual.</a:t>
            </a:r>
            <a:endParaRPr sz="2000">
              <a:latin typeface="Georgia"/>
              <a:ea typeface="Georgia"/>
              <a:cs typeface="Georgia"/>
              <a:sym typeface="Georgia"/>
            </a:endParaRPr>
          </a:p>
          <a:p>
            <a:pPr indent="0" lvl="0" marL="0" rtl="0" algn="just">
              <a:spcBef>
                <a:spcPts val="0"/>
              </a:spcBef>
              <a:spcAft>
                <a:spcPts val="0"/>
              </a:spcAft>
              <a:buNone/>
            </a:pPr>
            <a:r>
              <a:t/>
            </a:r>
            <a:endParaRPr b="1" sz="2200">
              <a:latin typeface="Georgia"/>
              <a:ea typeface="Georgia"/>
              <a:cs typeface="Georgia"/>
              <a:sym typeface="Georgia"/>
            </a:endParaRPr>
          </a:p>
        </p:txBody>
      </p:sp>
      <p:sp>
        <p:nvSpPr>
          <p:cNvPr id="436" name="Google Shape;436;p63"/>
          <p:cNvSpPr txBox="1"/>
          <p:nvPr/>
        </p:nvSpPr>
        <p:spPr>
          <a:xfrm>
            <a:off x="720000" y="6027625"/>
            <a:ext cx="7560000" cy="52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600" u="sng">
                <a:solidFill>
                  <a:schemeClr val="dk1"/>
                </a:solidFill>
                <a:latin typeface="Georgia"/>
                <a:ea typeface="Georgia"/>
                <a:cs typeface="Georgia"/>
                <a:sym typeface="Georgia"/>
                <a:hlinkClick r:id="rId4"/>
              </a:rPr>
              <a:t>https://www.direitosdacrianca.gov.br/migrados/pesquisa-do-conanda-revela-as-condicoes-de-vida-de-criancas-e-adolescentes-em-situacao-de-rua</a:t>
            </a:r>
            <a:r>
              <a:rPr lang="pt-BR" sz="1600">
                <a:solidFill>
                  <a:schemeClr val="dk1"/>
                </a:solidFill>
                <a:latin typeface="Georgia"/>
                <a:ea typeface="Georgia"/>
                <a:cs typeface="Georgia"/>
                <a:sym typeface="Georgia"/>
              </a:rPr>
              <a:t> </a:t>
            </a:r>
            <a:endParaRPr sz="1600">
              <a:solidFill>
                <a:schemeClr val="dk1"/>
              </a:solidFill>
              <a:latin typeface="Georgia"/>
              <a:ea typeface="Georgia"/>
              <a:cs typeface="Georgia"/>
              <a:sym typeface="Georgia"/>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pic>
        <p:nvPicPr>
          <p:cNvPr id="441" name="Google Shape;441;p64"/>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442" name="Google Shape;442;p64"/>
          <p:cNvSpPr txBox="1"/>
          <p:nvPr/>
        </p:nvSpPr>
        <p:spPr>
          <a:xfrm>
            <a:off x="791300" y="3231175"/>
            <a:ext cx="5423700" cy="19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FF0000"/>
              </a:solidFill>
            </a:endParaRPr>
          </a:p>
        </p:txBody>
      </p:sp>
      <p:sp>
        <p:nvSpPr>
          <p:cNvPr id="443" name="Google Shape;443;p64"/>
          <p:cNvSpPr txBox="1"/>
          <p:nvPr/>
        </p:nvSpPr>
        <p:spPr>
          <a:xfrm>
            <a:off x="720000" y="1432700"/>
            <a:ext cx="7560000" cy="7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800">
                <a:solidFill>
                  <a:srgbClr val="262626"/>
                </a:solidFill>
                <a:latin typeface="Georgia"/>
                <a:ea typeface="Georgia"/>
                <a:cs typeface="Georgia"/>
                <a:sym typeface="Georgia"/>
              </a:rPr>
              <a:t>Disque 100- 2018</a:t>
            </a:r>
            <a:endParaRPr sz="2800">
              <a:solidFill>
                <a:srgbClr val="262626"/>
              </a:solidFill>
              <a:latin typeface="Georgia"/>
              <a:ea typeface="Georgia"/>
              <a:cs typeface="Georgia"/>
              <a:sym typeface="Georgia"/>
            </a:endParaRPr>
          </a:p>
        </p:txBody>
      </p:sp>
      <p:pic>
        <p:nvPicPr>
          <p:cNvPr id="444" name="Google Shape;444;p64"/>
          <p:cNvPicPr preferRelativeResize="0"/>
          <p:nvPr/>
        </p:nvPicPr>
        <p:blipFill rotWithShape="1">
          <a:blip r:embed="rId4">
            <a:alphaModFix/>
          </a:blip>
          <a:srcRect b="20127" l="418" r="56459" t="34199"/>
          <a:stretch/>
        </p:blipFill>
        <p:spPr>
          <a:xfrm>
            <a:off x="720000" y="2014250"/>
            <a:ext cx="7560000" cy="45021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pic>
        <p:nvPicPr>
          <p:cNvPr id="449" name="Google Shape;449;p65"/>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450" name="Google Shape;450;p65"/>
          <p:cNvSpPr txBox="1"/>
          <p:nvPr/>
        </p:nvSpPr>
        <p:spPr>
          <a:xfrm>
            <a:off x="791300" y="3231175"/>
            <a:ext cx="5423700" cy="19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FF0000"/>
              </a:solidFill>
            </a:endParaRPr>
          </a:p>
        </p:txBody>
      </p:sp>
      <p:pic>
        <p:nvPicPr>
          <p:cNvPr id="451" name="Google Shape;451;p65"/>
          <p:cNvPicPr preferRelativeResize="0"/>
          <p:nvPr/>
        </p:nvPicPr>
        <p:blipFill rotWithShape="1">
          <a:blip r:embed="rId4">
            <a:alphaModFix/>
          </a:blip>
          <a:srcRect b="19532" l="43501" r="13114" t="33916"/>
          <a:stretch/>
        </p:blipFill>
        <p:spPr>
          <a:xfrm>
            <a:off x="720000" y="1961775"/>
            <a:ext cx="7560000" cy="4560300"/>
          </a:xfrm>
          <a:prstGeom prst="rect">
            <a:avLst/>
          </a:prstGeom>
          <a:noFill/>
          <a:ln>
            <a:noFill/>
          </a:ln>
        </p:spPr>
      </p:pic>
      <p:sp>
        <p:nvSpPr>
          <p:cNvPr id="452" name="Google Shape;452;p65"/>
          <p:cNvSpPr txBox="1"/>
          <p:nvPr/>
        </p:nvSpPr>
        <p:spPr>
          <a:xfrm>
            <a:off x="720000" y="1432700"/>
            <a:ext cx="7560000" cy="4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400">
                <a:latin typeface="Georgia"/>
                <a:ea typeface="Georgia"/>
                <a:cs typeface="Georgia"/>
                <a:sym typeface="Georgia"/>
              </a:rPr>
              <a:t>(...)</a:t>
            </a:r>
            <a:endParaRPr sz="2400">
              <a:latin typeface="Georgia"/>
              <a:ea typeface="Georgia"/>
              <a:cs typeface="Georgia"/>
              <a:sym typeface="Georgia"/>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pic>
        <p:nvPicPr>
          <p:cNvPr id="457" name="Google Shape;457;p66"/>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458" name="Google Shape;458;p66"/>
          <p:cNvSpPr txBox="1"/>
          <p:nvPr/>
        </p:nvSpPr>
        <p:spPr>
          <a:xfrm>
            <a:off x="791300" y="3231175"/>
            <a:ext cx="5423700" cy="19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FF0000"/>
              </a:solidFill>
            </a:endParaRPr>
          </a:p>
        </p:txBody>
      </p:sp>
      <p:sp>
        <p:nvSpPr>
          <p:cNvPr id="459" name="Google Shape;459;p66"/>
          <p:cNvSpPr txBox="1"/>
          <p:nvPr/>
        </p:nvSpPr>
        <p:spPr>
          <a:xfrm>
            <a:off x="720000" y="1432700"/>
            <a:ext cx="7560000" cy="54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2400">
                <a:latin typeface="Georgia"/>
                <a:ea typeface="Georgia"/>
                <a:cs typeface="Georgia"/>
                <a:sym typeface="Georgia"/>
              </a:rPr>
              <a:t>Referências dos demais materiais citados</a:t>
            </a:r>
            <a:endParaRPr sz="2400">
              <a:latin typeface="Georgia"/>
              <a:ea typeface="Georgia"/>
              <a:cs typeface="Georgia"/>
              <a:sym typeface="Georgia"/>
            </a:endParaRPr>
          </a:p>
          <a:p>
            <a:pPr indent="0" lvl="0" marL="0" rtl="0" algn="l">
              <a:spcBef>
                <a:spcPts val="0"/>
              </a:spcBef>
              <a:spcAft>
                <a:spcPts val="0"/>
              </a:spcAft>
              <a:buNone/>
            </a:pPr>
            <a:r>
              <a:t/>
            </a:r>
            <a:endParaRPr sz="1000">
              <a:latin typeface="Georgia"/>
              <a:ea typeface="Georgia"/>
              <a:cs typeface="Georgia"/>
              <a:sym typeface="Georgia"/>
            </a:endParaRPr>
          </a:p>
          <a:p>
            <a:pPr indent="-342900" lvl="0" marL="457200" rtl="0" algn="l">
              <a:spcBef>
                <a:spcPts val="0"/>
              </a:spcBef>
              <a:spcAft>
                <a:spcPts val="0"/>
              </a:spcAft>
              <a:buClr>
                <a:schemeClr val="accent1"/>
              </a:buClr>
              <a:buSzPts val="1800"/>
              <a:buFont typeface="Georgia"/>
              <a:buChar char="●"/>
            </a:pPr>
            <a:r>
              <a:rPr lang="pt-BR" sz="1800">
                <a:latin typeface="Georgia"/>
                <a:ea typeface="Georgia"/>
                <a:cs typeface="Georgia"/>
                <a:sym typeface="Georgia"/>
              </a:rPr>
              <a:t>AZEVEDO, M.A. e GUERRA, V.N. de A. (Org). Crianças Vitimizadas: a síndrome do pequeno poder. São Paulo: Iglu Editora,1989.</a:t>
            </a:r>
            <a:endParaRPr sz="1800">
              <a:latin typeface="Georgia"/>
              <a:ea typeface="Georgia"/>
              <a:cs typeface="Georgia"/>
              <a:sym typeface="Georgia"/>
            </a:endParaRPr>
          </a:p>
          <a:p>
            <a:pPr indent="-342900" lvl="0" marL="457200" rtl="0" algn="l">
              <a:spcBef>
                <a:spcPts val="0"/>
              </a:spcBef>
              <a:spcAft>
                <a:spcPts val="0"/>
              </a:spcAft>
              <a:buClr>
                <a:schemeClr val="accent1"/>
              </a:buClr>
              <a:buSzPts val="1800"/>
              <a:buFont typeface="Georgia"/>
              <a:buChar char="●"/>
            </a:pPr>
            <a:r>
              <a:rPr lang="pt-BR" sz="1800">
                <a:latin typeface="Georgia"/>
                <a:ea typeface="Georgia"/>
                <a:cs typeface="Georgia"/>
                <a:sym typeface="Georgia"/>
              </a:rPr>
              <a:t>CONANDA. Pesquisa do CONANDA aborda crianças em situação de rua. 2009. Acesso em março/2020. </a:t>
            </a:r>
            <a:r>
              <a:rPr lang="pt-BR" sz="1800" u="sng">
                <a:latin typeface="Georgia"/>
                <a:ea typeface="Georgia"/>
                <a:cs typeface="Georgia"/>
                <a:sym typeface="Georgia"/>
                <a:hlinkClick r:id="rId4"/>
              </a:rPr>
              <a:t>https://www.direitosdacrianca.gov.br/migrados/pesquisa-do-conanda-revela-as-condicoes-de-vida-de-criancas-e-adolescentes-em-situacao-de-rua</a:t>
            </a:r>
            <a:r>
              <a:rPr lang="pt-BR" sz="1800">
                <a:latin typeface="Georgia"/>
                <a:ea typeface="Georgia"/>
                <a:cs typeface="Georgia"/>
                <a:sym typeface="Georgia"/>
              </a:rPr>
              <a:t> </a:t>
            </a:r>
            <a:endParaRPr sz="1800">
              <a:latin typeface="Georgia"/>
              <a:ea typeface="Georgia"/>
              <a:cs typeface="Georgia"/>
              <a:sym typeface="Georgia"/>
            </a:endParaRPr>
          </a:p>
          <a:p>
            <a:pPr indent="-342900" lvl="0" marL="457200" rtl="0" algn="l">
              <a:spcBef>
                <a:spcPts val="0"/>
              </a:spcBef>
              <a:spcAft>
                <a:spcPts val="0"/>
              </a:spcAft>
              <a:buClr>
                <a:schemeClr val="accent1"/>
              </a:buClr>
              <a:buSzPts val="1800"/>
              <a:buFont typeface="Georgia"/>
              <a:buChar char="●"/>
            </a:pPr>
            <a:r>
              <a:rPr lang="pt-BR" sz="1800">
                <a:latin typeface="Georgia"/>
                <a:ea typeface="Georgia"/>
                <a:cs typeface="Georgia"/>
                <a:sym typeface="Georgia"/>
              </a:rPr>
              <a:t>FERRARI, Dalka C.A. &amp; VECINA, Tereza C.C. (org)  </a:t>
            </a:r>
            <a:r>
              <a:rPr i="1" lang="pt-BR" sz="1800">
                <a:latin typeface="Georgia"/>
                <a:ea typeface="Georgia"/>
                <a:cs typeface="Georgia"/>
                <a:sym typeface="Georgia"/>
              </a:rPr>
              <a:t>O fim do silêncio na violência familiar: teoria e prática.</a:t>
            </a:r>
            <a:r>
              <a:rPr lang="pt-BR" sz="1800">
                <a:latin typeface="Georgia"/>
                <a:ea typeface="Georgia"/>
                <a:cs typeface="Georgia"/>
                <a:sym typeface="Georgia"/>
              </a:rPr>
              <a:t> São Paulo: Ágora, 2002.</a:t>
            </a:r>
            <a:endParaRPr sz="1800">
              <a:latin typeface="Georgia"/>
              <a:ea typeface="Georgia"/>
              <a:cs typeface="Georgia"/>
              <a:sym typeface="Georgia"/>
            </a:endParaRPr>
          </a:p>
          <a:p>
            <a:pPr indent="-342900" lvl="0" marL="457200" rtl="0" algn="l">
              <a:spcBef>
                <a:spcPts val="0"/>
              </a:spcBef>
              <a:spcAft>
                <a:spcPts val="0"/>
              </a:spcAft>
              <a:buClr>
                <a:schemeClr val="accent1"/>
              </a:buClr>
              <a:buSzPts val="1800"/>
              <a:buFont typeface="Georgia"/>
              <a:buChar char="●"/>
            </a:pPr>
            <a:r>
              <a:rPr lang="pt-BR" sz="1800">
                <a:latin typeface="Georgia"/>
                <a:ea typeface="Georgia"/>
                <a:cs typeface="Georgia"/>
                <a:sym typeface="Georgia"/>
              </a:rPr>
              <a:t>MMFDH. Guia de orientação do processo de escolha dos membros do Conselho Tutelar. Disponível por </a:t>
            </a:r>
            <a:r>
              <a:rPr lang="pt-BR" sz="1800" u="sng">
                <a:latin typeface="Georgia"/>
                <a:ea typeface="Georgia"/>
                <a:cs typeface="Georgia"/>
                <a:sym typeface="Georgia"/>
                <a:hlinkClick r:id="rId5"/>
              </a:rPr>
              <a:t>https://www.mdh.gov.br/todas-as-noticias/2019/abril/GUIADEORIENTACOESSOBREOPROCESSODEESCOLHADOSMEMBROSDOCONSELHOTUTELAREMDATAUNIFICADAEMTODOTERRITORIONACIONAL2.pdf</a:t>
            </a:r>
            <a:r>
              <a:rPr lang="pt-BR" sz="1800">
                <a:latin typeface="Georgia"/>
                <a:ea typeface="Georgia"/>
                <a:cs typeface="Georgia"/>
                <a:sym typeface="Georgia"/>
              </a:rPr>
              <a:t> </a:t>
            </a:r>
            <a:endParaRPr sz="1800">
              <a:latin typeface="Georgia"/>
              <a:ea typeface="Georgia"/>
              <a:cs typeface="Georgia"/>
              <a:sym typeface="Georgia"/>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pic>
        <p:nvPicPr>
          <p:cNvPr id="464" name="Google Shape;464;p67"/>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465" name="Google Shape;465;p67"/>
          <p:cNvSpPr txBox="1"/>
          <p:nvPr/>
        </p:nvSpPr>
        <p:spPr>
          <a:xfrm>
            <a:off x="791300" y="3231175"/>
            <a:ext cx="5423700" cy="19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FF0000"/>
              </a:solidFill>
            </a:endParaRPr>
          </a:p>
        </p:txBody>
      </p:sp>
      <p:sp>
        <p:nvSpPr>
          <p:cNvPr id="466" name="Google Shape;466;p67"/>
          <p:cNvSpPr txBox="1"/>
          <p:nvPr/>
        </p:nvSpPr>
        <p:spPr>
          <a:xfrm>
            <a:off x="720000" y="1440000"/>
            <a:ext cx="7560000" cy="4813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pt-BR" sz="1800">
                <a:solidFill>
                  <a:schemeClr val="dk1"/>
                </a:solidFill>
                <a:latin typeface="Georgia"/>
                <a:ea typeface="Georgia"/>
                <a:cs typeface="Georgia"/>
                <a:sym typeface="Georgia"/>
              </a:rPr>
              <a:t>(...)</a:t>
            </a:r>
            <a:endParaRPr sz="1800">
              <a:solidFill>
                <a:schemeClr val="dk1"/>
              </a:solidFill>
              <a:latin typeface="Georgia"/>
              <a:ea typeface="Georgia"/>
              <a:cs typeface="Georgia"/>
              <a:sym typeface="Georgia"/>
            </a:endParaRPr>
          </a:p>
          <a:p>
            <a:pPr indent="-342900" lvl="0" marL="457200" rtl="0" algn="l">
              <a:lnSpc>
                <a:spcPct val="90000"/>
              </a:lnSpc>
              <a:spcBef>
                <a:spcPts val="1000"/>
              </a:spcBef>
              <a:spcAft>
                <a:spcPts val="0"/>
              </a:spcAft>
              <a:buClr>
                <a:schemeClr val="accent1"/>
              </a:buClr>
              <a:buSzPts val="1800"/>
              <a:buFont typeface="Georgia"/>
              <a:buChar char="●"/>
            </a:pPr>
            <a:r>
              <a:rPr lang="pt-BR" sz="1800">
                <a:solidFill>
                  <a:schemeClr val="dk1"/>
                </a:solidFill>
                <a:latin typeface="Georgia"/>
                <a:ea typeface="Georgia"/>
                <a:cs typeface="Georgia"/>
                <a:sym typeface="Georgia"/>
              </a:rPr>
              <a:t>STF. Medida Cautelar de Arguição de descumprimento de preceito fundamental 622 Distrito Federal de Set/2019. Acesso em </a:t>
            </a:r>
            <a:r>
              <a:rPr lang="pt-BR" sz="1800" u="sng">
                <a:solidFill>
                  <a:schemeClr val="dk1"/>
                </a:solidFill>
                <a:latin typeface="Georgia"/>
                <a:ea typeface="Georgia"/>
                <a:cs typeface="Georgia"/>
                <a:sym typeface="Georgia"/>
                <a:hlinkClick r:id="rId4"/>
              </a:rPr>
              <a:t>https://www.conjur.com.br/dl/barroso-suspende-decreto-bolsonaro.pdf</a:t>
            </a:r>
            <a:r>
              <a:rPr lang="pt-BR" sz="1800">
                <a:solidFill>
                  <a:schemeClr val="dk1"/>
                </a:solidFill>
                <a:latin typeface="Georgia"/>
                <a:ea typeface="Georgia"/>
                <a:cs typeface="Georgia"/>
                <a:sym typeface="Georgia"/>
              </a:rPr>
              <a:t> e em </a:t>
            </a:r>
            <a:r>
              <a:rPr lang="pt-BR" sz="1800" u="sng">
                <a:solidFill>
                  <a:schemeClr val="dk1"/>
                </a:solidFill>
                <a:latin typeface="Georgia"/>
                <a:ea typeface="Georgia"/>
                <a:cs typeface="Georgia"/>
                <a:sym typeface="Georgia"/>
                <a:hlinkClick r:id="rId5"/>
              </a:rPr>
              <a:t>https://portal.stf.jus.br/processos/detalhe.asp?incidente=5774611</a:t>
            </a:r>
            <a:r>
              <a:rPr lang="pt-BR" sz="1800">
                <a:solidFill>
                  <a:schemeClr val="dk1"/>
                </a:solidFill>
                <a:latin typeface="Georgia"/>
                <a:ea typeface="Georgia"/>
                <a:cs typeface="Georgia"/>
                <a:sym typeface="Georgia"/>
              </a:rPr>
              <a:t> </a:t>
            </a:r>
            <a:endParaRPr sz="1800">
              <a:solidFill>
                <a:schemeClr val="dk1"/>
              </a:solidFill>
              <a:latin typeface="Georgia"/>
              <a:ea typeface="Georgia"/>
              <a:cs typeface="Georgia"/>
              <a:sym typeface="Georgia"/>
            </a:endParaRPr>
          </a:p>
          <a:p>
            <a:pPr indent="-342900" lvl="0" marL="457200" rtl="0" algn="l">
              <a:lnSpc>
                <a:spcPct val="90000"/>
              </a:lnSpc>
              <a:spcBef>
                <a:spcPts val="0"/>
              </a:spcBef>
              <a:spcAft>
                <a:spcPts val="0"/>
              </a:spcAft>
              <a:buClr>
                <a:schemeClr val="accent1"/>
              </a:buClr>
              <a:buSzPts val="1800"/>
              <a:buFont typeface="Georgia"/>
              <a:buChar char="●"/>
            </a:pPr>
            <a:r>
              <a:rPr lang="pt-BR" sz="1800">
                <a:solidFill>
                  <a:schemeClr val="dk1"/>
                </a:solidFill>
                <a:latin typeface="Georgia"/>
                <a:ea typeface="Georgia"/>
                <a:cs typeface="Georgia"/>
                <a:sym typeface="Georgia"/>
              </a:rPr>
              <a:t>VAGOSTELLO, Lucilena et al . Violência doméstica e escola: um estudo em escolas públicas de São Paulo.</a:t>
            </a:r>
            <a:r>
              <a:rPr b="1" lang="pt-BR" sz="1800">
                <a:solidFill>
                  <a:schemeClr val="dk1"/>
                </a:solidFill>
                <a:latin typeface="Georgia"/>
                <a:ea typeface="Georgia"/>
                <a:cs typeface="Georgia"/>
                <a:sym typeface="Georgia"/>
              </a:rPr>
              <a:t> Paidéia (Ribeirão Preto)</a:t>
            </a:r>
            <a:r>
              <a:rPr lang="pt-BR" sz="1800">
                <a:solidFill>
                  <a:schemeClr val="dk1"/>
                </a:solidFill>
                <a:latin typeface="Georgia"/>
                <a:ea typeface="Georgia"/>
                <a:cs typeface="Georgia"/>
                <a:sym typeface="Georgia"/>
              </a:rPr>
              <a:t>,  Ribeirão Preto ,  v. 13, n. 26, p. 191-196,  Dec.  2003 Disponível em: </a:t>
            </a:r>
            <a:r>
              <a:rPr lang="pt-BR" sz="1800">
                <a:solidFill>
                  <a:schemeClr val="dk1"/>
                </a:solidFill>
                <a:latin typeface="Georgia"/>
                <a:ea typeface="Georgia"/>
                <a:cs typeface="Georgia"/>
                <a:sym typeface="Georgia"/>
              </a:rPr>
              <a:t>&lt;</a:t>
            </a:r>
            <a:r>
              <a:rPr lang="pt-BR" sz="1800">
                <a:solidFill>
                  <a:schemeClr val="dk1"/>
                </a:solidFill>
                <a:latin typeface="Georgia"/>
                <a:ea typeface="Georgia"/>
                <a:cs typeface="Georgia"/>
                <a:sym typeface="Georgia"/>
              </a:rPr>
              <a:t>http://www.scielo.br/scielo.php?script=sci_arttext&amp;pid=S0103-863X2003000300008&amp;lng=en&amp;nrm=iso&gt;. Acesso por </a:t>
            </a:r>
            <a:r>
              <a:rPr lang="pt-BR" sz="1800" u="sng">
                <a:solidFill>
                  <a:schemeClr val="dk1"/>
                </a:solidFill>
                <a:latin typeface="Georgia"/>
                <a:ea typeface="Georgia"/>
                <a:cs typeface="Georgia"/>
                <a:sym typeface="Georgia"/>
                <a:hlinkClick r:id="rId6"/>
              </a:rPr>
              <a:t>https://doi.org/10.1590/S0103-863X2003000300008</a:t>
            </a:r>
            <a:r>
              <a:rPr lang="pt-BR" sz="1800">
                <a:solidFill>
                  <a:schemeClr val="dk1"/>
                </a:solidFill>
                <a:latin typeface="Georgia"/>
                <a:ea typeface="Georgia"/>
                <a:cs typeface="Georgia"/>
                <a:sym typeface="Georgia"/>
              </a:rPr>
              <a:t>.</a:t>
            </a:r>
            <a:endParaRPr sz="1800">
              <a:solidFill>
                <a:schemeClr val="dk1"/>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89" name="Google Shape;89;p18"/>
          <p:cNvSpPr txBox="1"/>
          <p:nvPr/>
        </p:nvSpPr>
        <p:spPr>
          <a:xfrm>
            <a:off x="720000" y="1440000"/>
            <a:ext cx="7560000" cy="373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2400">
                <a:latin typeface="Georgia"/>
                <a:ea typeface="Georgia"/>
                <a:cs typeface="Georgia"/>
                <a:sym typeface="Georgia"/>
              </a:rPr>
              <a:t>Como a escola lida com a violência doméstica</a:t>
            </a:r>
            <a:endParaRPr sz="2400">
              <a:latin typeface="Georgia"/>
              <a:ea typeface="Georgia"/>
              <a:cs typeface="Georgia"/>
              <a:sym typeface="Georgia"/>
            </a:endParaRPr>
          </a:p>
          <a:p>
            <a:pPr indent="0" lvl="0" marL="0" rtl="0" algn="l">
              <a:lnSpc>
                <a:spcPct val="115000"/>
              </a:lnSpc>
              <a:spcBef>
                <a:spcPts val="0"/>
              </a:spcBef>
              <a:spcAft>
                <a:spcPts val="0"/>
              </a:spcAft>
              <a:buNone/>
            </a:pPr>
            <a:r>
              <a:t/>
            </a:r>
            <a:endParaRPr sz="2000">
              <a:latin typeface="Georgia"/>
              <a:ea typeface="Georgia"/>
              <a:cs typeface="Georgia"/>
              <a:sym typeface="Georgia"/>
            </a:endParaRPr>
          </a:p>
          <a:p>
            <a:pPr indent="-355600" lvl="0" marL="457200" rtl="0" algn="l">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Conseguem identificar os casos;</a:t>
            </a:r>
            <a:endParaRPr sz="2000">
              <a:latin typeface="Georgia"/>
              <a:ea typeface="Georgia"/>
              <a:cs typeface="Georgia"/>
              <a:sym typeface="Georgia"/>
            </a:endParaRPr>
          </a:p>
          <a:p>
            <a:pPr indent="-355600" lvl="0" marL="457200" rtl="0" algn="l">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Dificuldade em acionar a rede de proteção;</a:t>
            </a:r>
            <a:endParaRPr sz="2000">
              <a:latin typeface="Georgia"/>
              <a:ea typeface="Georgia"/>
              <a:cs typeface="Georgia"/>
              <a:sym typeface="Georgia"/>
            </a:endParaRPr>
          </a:p>
          <a:p>
            <a:pPr indent="-355600" lvl="0" marL="457200" rtl="0" algn="l">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Medo de denunciar;</a:t>
            </a:r>
            <a:endParaRPr sz="2000">
              <a:latin typeface="Georgia"/>
              <a:ea typeface="Georgia"/>
              <a:cs typeface="Georgia"/>
              <a:sym typeface="Georgia"/>
            </a:endParaRPr>
          </a:p>
          <a:p>
            <a:pPr indent="-355600" lvl="0" marL="457200" rtl="0" algn="l">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Evitam o envolvimento direto;</a:t>
            </a:r>
            <a:endParaRPr sz="2000">
              <a:latin typeface="Georgia"/>
              <a:ea typeface="Georgia"/>
              <a:cs typeface="Georgia"/>
              <a:sym typeface="Georgia"/>
            </a:endParaRPr>
          </a:p>
          <a:p>
            <a:pPr indent="-355600" lvl="0" marL="457200" rtl="0" algn="l">
              <a:lnSpc>
                <a:spcPct val="115000"/>
              </a:lnSpc>
              <a:spcBef>
                <a:spcPts val="0"/>
              </a:spcBef>
              <a:spcAft>
                <a:spcPts val="0"/>
              </a:spcAft>
              <a:buClr>
                <a:schemeClr val="accent1"/>
              </a:buClr>
              <a:buSzPts val="2000"/>
              <a:buFont typeface="Calibri"/>
              <a:buChar char="●"/>
            </a:pPr>
            <a:r>
              <a:rPr lang="pt-BR" sz="2000">
                <a:latin typeface="Georgia"/>
                <a:ea typeface="Georgia"/>
                <a:cs typeface="Georgia"/>
                <a:sym typeface="Georgia"/>
              </a:rPr>
              <a:t>Acionam os familiares.</a:t>
            </a:r>
            <a:endParaRPr sz="2000">
              <a:latin typeface="Georgia"/>
              <a:ea typeface="Georgia"/>
              <a:cs typeface="Georgia"/>
              <a:sym typeface="Georgia"/>
            </a:endParaRPr>
          </a:p>
          <a:p>
            <a:pPr indent="0" lvl="0" marL="457200" rtl="0" algn="l">
              <a:lnSpc>
                <a:spcPct val="115000"/>
              </a:lnSpc>
              <a:spcBef>
                <a:spcPts val="0"/>
              </a:spcBef>
              <a:spcAft>
                <a:spcPts val="0"/>
              </a:spcAft>
              <a:buNone/>
            </a:pPr>
            <a:r>
              <a:t/>
            </a:r>
            <a:endParaRPr sz="2000">
              <a:latin typeface="Georgia"/>
              <a:ea typeface="Georgia"/>
              <a:cs typeface="Georgia"/>
              <a:sym typeface="Georgia"/>
            </a:endParaRPr>
          </a:p>
          <a:p>
            <a:pPr indent="0" lvl="0" marL="0" rtl="0" algn="r">
              <a:lnSpc>
                <a:spcPct val="115000"/>
              </a:lnSpc>
              <a:spcBef>
                <a:spcPts val="0"/>
              </a:spcBef>
              <a:spcAft>
                <a:spcPts val="0"/>
              </a:spcAft>
              <a:buNone/>
            </a:pPr>
            <a:r>
              <a:rPr lang="pt-BR" sz="1800">
                <a:latin typeface="Georgia"/>
                <a:ea typeface="Georgia"/>
                <a:cs typeface="Georgia"/>
                <a:sym typeface="Georgia"/>
              </a:rPr>
              <a:t>Vagostello, L; Oliveira, A. S.; Silva, A.M.; Donofrio, V.; Moreno, T.C.M. (2003) </a:t>
            </a:r>
            <a:endParaRPr sz="2400">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id="94" name="Google Shape;94;p19"/>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95" name="Google Shape;95;p19"/>
          <p:cNvSpPr txBox="1"/>
          <p:nvPr/>
        </p:nvSpPr>
        <p:spPr>
          <a:xfrm>
            <a:off x="720000" y="1432700"/>
            <a:ext cx="7560000" cy="5355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pt-BR" sz="2400">
                <a:latin typeface="Georgia"/>
                <a:ea typeface="Georgia"/>
                <a:cs typeface="Georgia"/>
                <a:sym typeface="Georgia"/>
              </a:rPr>
              <a:t>Nos campos da saúde e da Psicologia, i</a:t>
            </a:r>
            <a:r>
              <a:rPr lang="pt-BR" sz="2400">
                <a:latin typeface="Georgia"/>
                <a:ea typeface="Georgia"/>
                <a:cs typeface="Georgia"/>
                <a:sym typeface="Georgia"/>
              </a:rPr>
              <a:t>sto ocorre, muitas vezes:</a:t>
            </a:r>
            <a:endParaRPr sz="2400">
              <a:latin typeface="Georgia"/>
              <a:ea typeface="Georgia"/>
              <a:cs typeface="Georgia"/>
              <a:sym typeface="Georgia"/>
            </a:endParaRPr>
          </a:p>
          <a:p>
            <a:pPr indent="0" lvl="0" marL="0" rtl="0" algn="just">
              <a:spcBef>
                <a:spcPts val="0"/>
              </a:spcBef>
              <a:spcAft>
                <a:spcPts val="0"/>
              </a:spcAft>
              <a:buNone/>
            </a:pPr>
            <a:r>
              <a:t/>
            </a:r>
            <a:endParaRPr sz="1000">
              <a:latin typeface="Georgia"/>
              <a:ea typeface="Georgia"/>
              <a:cs typeface="Georgia"/>
              <a:sym typeface="Georgia"/>
            </a:endParaRPr>
          </a:p>
          <a:p>
            <a:pPr indent="-355600" lvl="0" marL="457200" rtl="0" algn="just">
              <a:lnSpc>
                <a:spcPct val="115000"/>
              </a:lnSpc>
              <a:spcBef>
                <a:spcPts val="1000"/>
              </a:spcBef>
              <a:spcAft>
                <a:spcPts val="0"/>
              </a:spcAft>
              <a:buClr>
                <a:schemeClr val="accent1"/>
              </a:buClr>
              <a:buSzPts val="2000"/>
              <a:buFont typeface="Georgia"/>
              <a:buChar char="●"/>
            </a:pPr>
            <a:r>
              <a:rPr lang="pt-BR" sz="2000">
                <a:latin typeface="Georgia"/>
                <a:ea typeface="Georgia"/>
                <a:cs typeface="Georgia"/>
                <a:sym typeface="Georgia"/>
              </a:rPr>
              <a:t>Pela não identificação da situação;</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Por falta de conhecimento por parte dos profissionais das ações previstas em lei;</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Ao receio dos efeitos destas denúncias, tanto em relação à permanência da criança e da família no atendimento, ao aumento da violência contra a criança, a uma possível reação violenta da família contra o profissional que fez a denúncia, etc;</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E há ainda a insegurança quanto aos encaminhamentos realizados pelo Conselho Tutelar e demais órgão competentes na condução desta situação.</a:t>
            </a:r>
            <a:endParaRPr sz="2000">
              <a:latin typeface="Georgia"/>
              <a:ea typeface="Georgia"/>
              <a:cs typeface="Georgia"/>
              <a:sym typeface="Georgia"/>
            </a:endParaRPr>
          </a:p>
          <a:p>
            <a:pPr indent="-190500" lvl="0" marL="261937" rtl="0" algn="just">
              <a:lnSpc>
                <a:spcPct val="115000"/>
              </a:lnSpc>
              <a:spcBef>
                <a:spcPts val="1000"/>
              </a:spcBef>
              <a:spcAft>
                <a:spcPts val="0"/>
              </a:spcAft>
              <a:buClr>
                <a:schemeClr val="dk1"/>
              </a:buClr>
              <a:buSzPts val="2600"/>
              <a:buFont typeface="Arial"/>
              <a:buNone/>
            </a:pPr>
            <a:r>
              <a:t/>
            </a:r>
            <a:endParaRPr sz="2000">
              <a:latin typeface="Georgia"/>
              <a:ea typeface="Georgia"/>
              <a:cs typeface="Georgia"/>
              <a:sym typeface="Georgia"/>
            </a:endParaRPr>
          </a:p>
          <a:p>
            <a:pPr indent="0" lvl="0" marL="0" rtl="0" algn="just">
              <a:spcBef>
                <a:spcPts val="0"/>
              </a:spcBef>
              <a:spcAft>
                <a:spcPts val="0"/>
              </a:spcAft>
              <a:buNone/>
            </a:pPr>
            <a:r>
              <a:t/>
            </a:r>
            <a:endParaRPr sz="2300">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Google Shape;100;p20"/>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01" name="Google Shape;101;p20"/>
          <p:cNvSpPr txBox="1"/>
          <p:nvPr/>
        </p:nvSpPr>
        <p:spPr>
          <a:xfrm>
            <a:off x="720000" y="1440000"/>
            <a:ext cx="7560000" cy="601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2400">
                <a:latin typeface="Georgia"/>
                <a:ea typeface="Georgia"/>
                <a:cs typeface="Georgia"/>
                <a:sym typeface="Georgia"/>
              </a:rPr>
              <a:t>Definindo Violência Doméstica/Intrafamiliar</a:t>
            </a:r>
            <a:endParaRPr sz="2400">
              <a:latin typeface="Georgia"/>
              <a:ea typeface="Georgia"/>
              <a:cs typeface="Georgia"/>
              <a:sym typeface="Georgia"/>
            </a:endParaRPr>
          </a:p>
          <a:p>
            <a:pPr indent="0" lvl="0" marL="0" rtl="0" algn="l">
              <a:lnSpc>
                <a:spcPct val="115000"/>
              </a:lnSpc>
              <a:spcBef>
                <a:spcPts val="0"/>
              </a:spcBef>
              <a:spcAft>
                <a:spcPts val="0"/>
              </a:spcAft>
              <a:buNone/>
            </a:pPr>
            <a:r>
              <a:t/>
            </a:r>
            <a:endParaRPr sz="1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Todo ato ou omissão: </a:t>
            </a:r>
            <a:endParaRPr sz="2000">
              <a:latin typeface="Georgia"/>
              <a:ea typeface="Georgia"/>
              <a:cs typeface="Georgia"/>
              <a:sym typeface="Georgia"/>
            </a:endParaRPr>
          </a:p>
          <a:p>
            <a:pPr indent="-355600" lvl="1" marL="9144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praticada por pais, parentes ou responsáveis contra crianças e adolescentes que, </a:t>
            </a:r>
            <a:endParaRPr sz="2000">
              <a:latin typeface="Georgia"/>
              <a:ea typeface="Georgia"/>
              <a:cs typeface="Georgia"/>
              <a:sym typeface="Georgia"/>
            </a:endParaRPr>
          </a:p>
          <a:p>
            <a:pPr indent="-355600" lvl="1" marL="9144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sendo capaz de causar dano físico e/ou psicológico à vítima, </a:t>
            </a:r>
            <a:endParaRPr sz="2000">
              <a:latin typeface="Georgia"/>
              <a:ea typeface="Georgia"/>
              <a:cs typeface="Georgia"/>
              <a:sym typeface="Georgia"/>
            </a:endParaRPr>
          </a:p>
          <a:p>
            <a:pPr indent="-355600" lvl="1" marL="9144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implica, de um lado, numa transgressão do poder/dever de proteção do adulto </a:t>
            </a:r>
            <a:endParaRPr sz="2000">
              <a:latin typeface="Georgia"/>
              <a:ea typeface="Georgia"/>
              <a:cs typeface="Georgia"/>
              <a:sym typeface="Georgia"/>
            </a:endParaRPr>
          </a:p>
          <a:p>
            <a:pPr indent="-355600" lvl="1" marL="9144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e, do outro, numa coisificação da infância, isto é, numa negação do direito que crianças e adolescentes têm de serem tratados como sujeitos e pessoas em condição peculiar de desenvolvimento.</a:t>
            </a:r>
            <a:endParaRPr sz="2000">
              <a:latin typeface="Georgia"/>
              <a:ea typeface="Georgia"/>
              <a:cs typeface="Georgia"/>
              <a:sym typeface="Georgia"/>
            </a:endParaRPr>
          </a:p>
          <a:p>
            <a:pPr indent="4763" lvl="0" marL="350837" rtl="0" algn="r">
              <a:lnSpc>
                <a:spcPct val="115000"/>
              </a:lnSpc>
              <a:spcBef>
                <a:spcPts val="600"/>
              </a:spcBef>
              <a:spcAft>
                <a:spcPts val="0"/>
              </a:spcAft>
              <a:buNone/>
            </a:pPr>
            <a:r>
              <a:rPr lang="pt-BR" sz="1800">
                <a:latin typeface="Georgia"/>
                <a:ea typeface="Georgia"/>
                <a:cs typeface="Georgia"/>
                <a:sym typeface="Georgia"/>
              </a:rPr>
              <a:t> (Azevedo, 1989)</a:t>
            </a:r>
            <a:endParaRPr sz="1800">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21"/>
          <p:cNvPicPr preferRelativeResize="0"/>
          <p:nvPr/>
        </p:nvPicPr>
        <p:blipFill>
          <a:blip r:embed="rId3">
            <a:alphaModFix/>
          </a:blip>
          <a:stretch>
            <a:fillRect/>
          </a:stretch>
        </p:blipFill>
        <p:spPr>
          <a:xfrm>
            <a:off x="44075" y="31100"/>
            <a:ext cx="9055862" cy="1401600"/>
          </a:xfrm>
          <a:prstGeom prst="rect">
            <a:avLst/>
          </a:prstGeom>
          <a:noFill/>
          <a:ln>
            <a:noFill/>
          </a:ln>
        </p:spPr>
      </p:pic>
      <p:sp>
        <p:nvSpPr>
          <p:cNvPr id="107" name="Google Shape;107;p21"/>
          <p:cNvSpPr txBox="1"/>
          <p:nvPr/>
        </p:nvSpPr>
        <p:spPr>
          <a:xfrm>
            <a:off x="720000" y="1432700"/>
            <a:ext cx="7560000" cy="481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2400">
                <a:latin typeface="Georgia"/>
                <a:ea typeface="Georgia"/>
                <a:cs typeface="Georgia"/>
                <a:sym typeface="Georgia"/>
              </a:rPr>
              <a:t>Modalidades de Violência Doméstica/ Intrafamiliar</a:t>
            </a:r>
            <a:endParaRPr sz="2400">
              <a:latin typeface="Georgia"/>
              <a:ea typeface="Georgia"/>
              <a:cs typeface="Georgia"/>
              <a:sym typeface="Georgia"/>
            </a:endParaRPr>
          </a:p>
          <a:p>
            <a:pPr indent="0" lvl="0" marL="0" rtl="0" algn="l">
              <a:lnSpc>
                <a:spcPct val="115000"/>
              </a:lnSpc>
              <a:spcBef>
                <a:spcPts val="0"/>
              </a:spcBef>
              <a:spcAft>
                <a:spcPts val="0"/>
              </a:spcAft>
              <a:buNone/>
            </a:pPr>
            <a:r>
              <a:t/>
            </a:r>
            <a:endParaRPr sz="24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Violência física - 31% (49.481)</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Violência sexual - 10,9% (17.482)</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Violência psicológica - 16,6% (26.590)</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Negligência - 41,1% (65.669)</a:t>
            </a:r>
            <a:endParaRPr sz="2000">
              <a:latin typeface="Georgia"/>
              <a:ea typeface="Georgia"/>
              <a:cs typeface="Georgia"/>
              <a:sym typeface="Georgia"/>
            </a:endParaRPr>
          </a:p>
          <a:p>
            <a:pPr indent="-355600" lvl="0" marL="457200" rtl="0" algn="just">
              <a:lnSpc>
                <a:spcPct val="115000"/>
              </a:lnSpc>
              <a:spcBef>
                <a:spcPts val="0"/>
              </a:spcBef>
              <a:spcAft>
                <a:spcPts val="0"/>
              </a:spcAft>
              <a:buClr>
                <a:schemeClr val="accent1"/>
              </a:buClr>
              <a:buSzPts val="2000"/>
              <a:buFont typeface="Georgia"/>
              <a:buChar char="●"/>
            </a:pPr>
            <a:r>
              <a:rPr lang="pt-BR" sz="2000">
                <a:latin typeface="Georgia"/>
                <a:ea typeface="Georgia"/>
                <a:cs typeface="Georgia"/>
                <a:sym typeface="Georgia"/>
              </a:rPr>
              <a:t>Violência Fatal - 0,3% (532)</a:t>
            </a:r>
            <a:endParaRPr sz="2000">
              <a:latin typeface="Georgia"/>
              <a:ea typeface="Georgia"/>
              <a:cs typeface="Georgia"/>
              <a:sym typeface="Georgia"/>
            </a:endParaRPr>
          </a:p>
          <a:p>
            <a:pPr indent="0" lvl="0" marL="0" rtl="0" algn="just">
              <a:lnSpc>
                <a:spcPct val="115000"/>
              </a:lnSpc>
              <a:spcBef>
                <a:spcPts val="0"/>
              </a:spcBef>
              <a:spcAft>
                <a:spcPts val="0"/>
              </a:spcAft>
              <a:buNone/>
            </a:pPr>
            <a:r>
              <a:t/>
            </a:r>
            <a:endParaRPr sz="2000">
              <a:latin typeface="Georgia"/>
              <a:ea typeface="Georgia"/>
              <a:cs typeface="Georgia"/>
              <a:sym typeface="Georgia"/>
            </a:endParaRPr>
          </a:p>
          <a:p>
            <a:pPr indent="0" lvl="0" marL="0" rtl="0" algn="l">
              <a:lnSpc>
                <a:spcPct val="115000"/>
              </a:lnSpc>
              <a:spcBef>
                <a:spcPts val="0"/>
              </a:spcBef>
              <a:spcAft>
                <a:spcPts val="0"/>
              </a:spcAft>
              <a:buNone/>
            </a:pPr>
            <a:r>
              <a:rPr lang="pt-BR" sz="2000">
                <a:latin typeface="Georgia"/>
                <a:ea typeface="Georgia"/>
                <a:cs typeface="Georgia"/>
                <a:sym typeface="Georgia"/>
              </a:rPr>
              <a:t>Casos notificados entre 1996 e 2007: 159.754</a:t>
            </a:r>
            <a:endParaRPr sz="2000">
              <a:latin typeface="Georgia"/>
              <a:ea typeface="Georgia"/>
              <a:cs typeface="Georgia"/>
              <a:sym typeface="Georgia"/>
            </a:endParaRPr>
          </a:p>
          <a:p>
            <a:pPr indent="0" lvl="0" marL="0" rtl="0" algn="ctr">
              <a:lnSpc>
                <a:spcPct val="115000"/>
              </a:lnSpc>
              <a:spcBef>
                <a:spcPts val="0"/>
              </a:spcBef>
              <a:spcAft>
                <a:spcPts val="0"/>
              </a:spcAft>
              <a:buNone/>
            </a:pPr>
            <a:r>
              <a:t/>
            </a:r>
            <a:endParaRPr sz="2000">
              <a:latin typeface="Georgia"/>
              <a:ea typeface="Georgia"/>
              <a:cs typeface="Georgia"/>
              <a:sym typeface="Georgia"/>
            </a:endParaRPr>
          </a:p>
          <a:p>
            <a:pPr indent="0" lvl="0" marL="0" rtl="0" algn="r">
              <a:lnSpc>
                <a:spcPct val="115000"/>
              </a:lnSpc>
              <a:spcBef>
                <a:spcPts val="0"/>
              </a:spcBef>
              <a:spcAft>
                <a:spcPts val="0"/>
              </a:spcAft>
              <a:buNone/>
            </a:pPr>
            <a:r>
              <a:rPr lang="pt-BR" sz="1800">
                <a:latin typeface="Georgia"/>
                <a:ea typeface="Georgia"/>
                <a:cs typeface="Georgia"/>
                <a:sym typeface="Georgia"/>
              </a:rPr>
              <a:t>Classificação e pesquisa LACRI-USP – Laboratório de Estudos da Criança da USP – Pop de 0 a 18 anos (1997) 61639359 = 0,3%</a:t>
            </a:r>
            <a:endParaRPr sz="1800">
              <a:latin typeface="Georgia"/>
              <a:ea typeface="Georgia"/>
              <a:cs typeface="Georgia"/>
              <a:sym typeface="Georgia"/>
            </a:endParaRPr>
          </a:p>
          <a:p>
            <a:pPr indent="0" lvl="0" marL="0" rtl="0" algn="ctr">
              <a:lnSpc>
                <a:spcPct val="115000"/>
              </a:lnSpc>
              <a:spcBef>
                <a:spcPts val="0"/>
              </a:spcBef>
              <a:spcAft>
                <a:spcPts val="0"/>
              </a:spcAft>
              <a:buNone/>
            </a:pPr>
            <a:r>
              <a:t/>
            </a:r>
            <a:endParaRPr sz="2400">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