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A4A3A4"/>
          </p15:clr>
        </p15:guide>
        <p15:guide id="2" pos="454">
          <p15:clr>
            <a:srgbClr val="A4A3A4"/>
          </p15:clr>
        </p15:guide>
        <p15:guide id="3" pos="5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CDF5DBB-BEF7-4203-B568-5AF438E4BD88}">
  <a:tblStyle styleId="{FCDF5DBB-BEF7-4203-B568-5AF438E4BD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454"/>
        <p:guide pos="5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f13670e67_0_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f13670e6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f13670e67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f13670e6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f13670e67_0_4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f13670e6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f13670e67_0_4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f13670e6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43ee07ca0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43ee07ca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f13670e67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f13670e6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f13670e67_0_5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f13670e6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f13670e67_0_7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6f13670e6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f13670e67_0_9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f13670e67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f13670e67_0_10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f13670e67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f13670e67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f13670e6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43ee07ca0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43ee07ca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44faa734b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44faa73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f13670e67_0_1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f13670e67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f13670e67_0_1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f13670e67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0465fce68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0465fce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f13670e67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f13670e6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f13670e67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f13670e6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f13670e67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f13670e6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f13670e67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f13670e6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f13670e67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f13670e6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f13670e67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f13670e6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720000" y="1411111"/>
            <a:ext cx="7560000" cy="21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>
                <a:latin typeface="Georgia"/>
                <a:ea typeface="Georgia"/>
                <a:cs typeface="Georgia"/>
                <a:sym typeface="Georgia"/>
              </a:rPr>
              <a:t>Trabalhando com os responsáveis em OQE</a:t>
            </a:r>
            <a:r>
              <a:rPr b="1" lang="pt-BR" sz="4600">
                <a:latin typeface="Georgia"/>
                <a:ea typeface="Georgia"/>
                <a:cs typeface="Georgia"/>
                <a:sym typeface="Georgia"/>
              </a:rPr>
              <a:t> </a:t>
            </a:r>
            <a:endParaRPr b="1" sz="4600">
              <a:solidFill>
                <a:srgbClr val="46464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20000" y="3129400"/>
            <a:ext cx="6306525" cy="917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20000" y="4543850"/>
            <a:ext cx="4905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Beatriz de Paula Souza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Instituto de Psicologia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Universidade de São Paulo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2018</a:t>
            </a:r>
            <a:endParaRPr sz="180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4350" y="5665892"/>
            <a:ext cx="675084" cy="337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13025" y="5655167"/>
            <a:ext cx="1023342" cy="358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 txBox="1"/>
          <p:nvPr/>
        </p:nvSpPr>
        <p:spPr>
          <a:xfrm>
            <a:off x="720000" y="1440000"/>
            <a:ext cx="7560000" cy="51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Percurso geral mais comum na OQE - 1 (para localizar o trabalho com os responsáveis no atendimento OQE)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Inscrição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Triagem de orientação (T.O.) e destinos posteriores possíveis:	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Prosseguir no processo de OQE,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Aguardar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Encaminhamento(s), a especialistas de saúde ou não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Encerramento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3"/>
          <p:cNvSpPr txBox="1"/>
          <p:nvPr/>
        </p:nvSpPr>
        <p:spPr>
          <a:xfrm>
            <a:off x="720000" y="1500000"/>
            <a:ext cx="7560000" cy="47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Percurso na OQE - 2 (</a:t>
            </a: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Para os que prosseguem em OQE após a T.O:)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-255587" lvl="0" marL="365125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ts val="1632"/>
              <a:buFont typeface="Noto Sans Symbols"/>
              <a:buNone/>
            </a:pPr>
            <a:r>
              <a:t/>
            </a:r>
            <a:endParaRPr sz="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Encontros com a criança/adolescente (+- </a:t>
            </a:r>
            <a:r>
              <a:rPr lang="pt-BR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10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Encontros com os responsáveis, formais e informais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Contatos com a escola (questionário e visita)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Contato(s) com outras instituições, pessoas e profissionais envolvidos significativamente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4"/>
          <p:cNvSpPr txBox="1"/>
          <p:nvPr/>
        </p:nvSpPr>
        <p:spPr>
          <a:xfrm>
            <a:off x="720000" y="1440000"/>
            <a:ext cx="7560000" cy="4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Percurso na OQE - 3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291401" lvl="0" marL="365125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Encerramento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700" lvl="1" marL="6207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Sem encaminhamento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700" lvl="1" marL="620712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 encaminhamento(s)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700" lvl="2" marL="85883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■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especialistas de saúde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700" lvl="2" marL="85883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■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outros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1401" lvl="0" marL="365125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Acompanhamento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5"/>
          <p:cNvSpPr txBox="1"/>
          <p:nvPr/>
        </p:nvSpPr>
        <p:spPr>
          <a:xfrm>
            <a:off x="720000" y="1440000"/>
            <a:ext cx="7560000" cy="52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Encontros com os responsáveis: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ts val="1292"/>
              <a:buFont typeface="Noto Sans Symbols"/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Formais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Triagem de Orientação –TO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Reuniões intermediárias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■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solicitadas pelo psicólogo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■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solicitadas por eles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Reunião de fechamento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Informais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Telefonemas/mensagens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Situações de corredor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3600"/>
              <a:buFont typeface="Lucida Sans"/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6"/>
          <p:cNvSpPr txBox="1"/>
          <p:nvPr/>
        </p:nvSpPr>
        <p:spPr>
          <a:xfrm>
            <a:off x="720000" y="1500000"/>
            <a:ext cx="7560000" cy="49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Alguns funcionamentos e vivências comuns dos responsáveis, a serem consideradas no trabalho OQE</a:t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8927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Lugar da mãe: culpa, olhar e relação com o filho marcados pelo sofrimento escolar. Sobrecarga produzida por escolas, psicólogos e outros –assim como o distanciamento dos pais das questões escolares. Relatos de deixarem trabalhar para assumirem ensino 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  <a:p>
            <a:pPr indent="-308927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Georgia"/>
              <a:buChar char="●"/>
            </a:pPr>
            <a:r>
              <a:rPr lang="pt-BR" sz="2200">
                <a:latin typeface="Georgia"/>
                <a:ea typeface="Georgia"/>
                <a:cs typeface="Georgia"/>
                <a:sym typeface="Georgia"/>
              </a:rPr>
              <a:t>Lugar do pai: olhar para o filho menos adoecido e capturado pelo discurso escolar e contato idem. Manejos para trazer e manter esses pais, como valorização</a:t>
            </a:r>
            <a:endParaRPr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7"/>
          <p:cNvSpPr txBox="1"/>
          <p:nvPr/>
        </p:nvSpPr>
        <p:spPr>
          <a:xfrm>
            <a:off x="720000" y="1500000"/>
            <a:ext cx="7560000" cy="6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(...) </a:t>
            </a: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Alguns funcionamentos e vivências comuns dos responsáveis, a serem consideradas no trabalho OQE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6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Respondem bem a atendimentos em grupo – possibilita compartilhar a vergonha, o desgaste, o afastamento da escola, a culpa e sua crítica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3026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frequentemente alvo de preconceito na escola, acusados de negligência e desinteresse da vida escolar e de terem lares desestruturados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8"/>
          <p:cNvSpPr txBox="1"/>
          <p:nvPr/>
        </p:nvSpPr>
        <p:spPr>
          <a:xfrm>
            <a:off x="720000" y="1500000"/>
            <a:ext cx="7560000" cy="43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Triagem de Orientação - 1: </a:t>
            </a:r>
            <a:r>
              <a:rPr lang="pt-BR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ao chamar os responsáveis para este primeiro encontro presencial</a:t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Fazer um esforço ativo para que o responsável masculino, ou de quem exerça esse papel, venha, valorizando sua presença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Informar que pode ser fornecida Declaração de Comparecimento</a:t>
            </a:r>
            <a:endParaRPr sz="3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9"/>
          <p:cNvSpPr txBox="1"/>
          <p:nvPr/>
        </p:nvSpPr>
        <p:spPr>
          <a:xfrm>
            <a:off x="720000" y="1500000"/>
            <a:ext cx="7560000" cy="4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(...)</a:t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Pedir para trazer material escolar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Idem cartas, relatórios, laudos etc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Esclarecer que não é para trazer a criança/adolescente: será um encontro de adultos. Se os responsáveis não puderem, isto não é um impeditivo, encontra-se uma solução</a:t>
            </a:r>
            <a:endParaRPr sz="3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0"/>
          <p:cNvSpPr txBox="1"/>
          <p:nvPr/>
        </p:nvSpPr>
        <p:spPr>
          <a:xfrm>
            <a:off x="720000" y="14327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Triagem de Orientação - 2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Pode ser individual ou em grupo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Favorecer a potencialização dos responsáveis. Fortalecer, em princípio, seu poder de escolha e decisões é parte disso. Por exemplo, iniciar apresentando a OQE, para que eles possam optar se querem ou não,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Promover, em princípio, seu acolhimento, desculpabilização, autorização de postura crítica à escola, despatologização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1"/>
          <p:cNvSpPr txBox="1"/>
          <p:nvPr/>
        </p:nvSpPr>
        <p:spPr>
          <a:xfrm>
            <a:off x="720000" y="1500000"/>
            <a:ext cx="7560000" cy="63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Triagem de Orientação - 3</a:t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073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há roteiro prévio de perguntas, anamnese. Seguimos o fluxo do que vai emergindo de relevante, orientados por nossos pressupostos e objetivos   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0733" lvl="0" marL="365125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Noto Sans Symbols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Quase sempre, colhemos a história contextualizada da escolarização da criança/adolescente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23913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Quase sempre, analisamos o material escolar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23913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Idem cartas, relatórios, laudos etc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23913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Pensamos, procuramos caminhos e recursos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23913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Favorecemos tomadas de decisão sempre que possível. Uma delas: sobre se a OQE é necessária, adequada ou prioritária - os responsáveis decidem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 explicação mais comum para as dificuldades escolares de alunos costuma ser que os pais são desestruturados, desinteressados, não dão valores  etc.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Mas… e nosso sistema educacional, é de boa qualidade? Pode ter algum papel na produção dessas dificuldades? Vejamos alguns resultados de avaliações nacionais de desempenho de estudantes brasileiros.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2"/>
          <p:cNvSpPr txBox="1"/>
          <p:nvPr/>
        </p:nvSpPr>
        <p:spPr>
          <a:xfrm>
            <a:off x="720000" y="1440000"/>
            <a:ext cx="7560000" cy="5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Georgia"/>
                <a:ea typeface="Georgia"/>
                <a:cs typeface="Georgia"/>
                <a:sym typeface="Georgia"/>
              </a:rPr>
              <a:t>Demais e</a:t>
            </a:r>
            <a:r>
              <a:rPr lang="pt-BR" sz="2600">
                <a:latin typeface="Georgia"/>
                <a:ea typeface="Georgia"/>
                <a:cs typeface="Georgia"/>
                <a:sym typeface="Georgia"/>
              </a:rPr>
              <a:t>ncontros com os responsáveis, além da T.O.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Formais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Reuniões intermediárias, que podem ou não ocorrer conforme a necessidade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2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■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solicitadas pelo psicólogo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2" marL="13716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■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solicitadas por eles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Reunião de fechamento, de que pode ou não participar seu filho, conforme o caso; preferencialmente sim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3"/>
          <p:cNvSpPr txBox="1"/>
          <p:nvPr/>
        </p:nvSpPr>
        <p:spPr>
          <a:xfrm>
            <a:off x="720000" y="14327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(...)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Informais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Telefonemas/mensagens, que procuramos evitar mas que podem ser importantes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Situações de corredor, antes ou após o encontro com seu filho, que podem ser ricas para o trabalho e o vínculo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4"/>
          <p:cNvSpPr txBox="1"/>
          <p:nvPr/>
        </p:nvSpPr>
        <p:spPr>
          <a:xfrm>
            <a:off x="720000" y="1440000"/>
            <a:ext cx="7560000" cy="15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Georgia"/>
                <a:ea typeface="Georgia"/>
                <a:cs typeface="Georgia"/>
                <a:sym typeface="Georgia"/>
              </a:rPr>
              <a:t>OQE e práticas no ensino de Psicologia (clínicas-escola): algumas diferenças de efeitos do 1o. encontro com responsáveis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189" name="Google Shape;189;p34"/>
          <p:cNvGraphicFramePr/>
          <p:nvPr/>
        </p:nvGraphicFramePr>
        <p:xfrm>
          <a:off x="756100" y="3351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{FCDF5DBB-BEF7-4203-B568-5AF438E4BD88}</a:tableStyleId>
              </a:tblPr>
              <a:tblGrid>
                <a:gridCol w="2303450"/>
                <a:gridCol w="2184950"/>
                <a:gridCol w="2999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OQE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(2008 - 2012)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Clínicas-escola – diagn.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(Souza, 1996)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Demanda Escolar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90%</a:t>
                      </a:r>
                      <a:endParaRPr sz="20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75%</a:t>
                      </a:r>
                      <a:endParaRPr sz="20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Desistência pós-triagem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7%</a:t>
                      </a:r>
                      <a:endParaRPr sz="20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38%</a:t>
                      </a:r>
                      <a:endParaRPr sz="20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0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Encaminhados 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 especialistas de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pt-BR" sz="18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saúde</a:t>
                      </a:r>
                      <a:endParaRPr b="1" sz="18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20%</a:t>
                      </a:r>
                      <a:endParaRPr sz="20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100%</a:t>
                      </a:r>
                      <a:endParaRPr sz="20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5"/>
          <p:cNvSpPr txBox="1"/>
          <p:nvPr/>
        </p:nvSpPr>
        <p:spPr>
          <a:xfrm>
            <a:off x="720000" y="1440000"/>
            <a:ext cx="7560000" cy="52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Motivos de desistência (7%) após a Triagem de Orientação em OQE (2008-2012)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-291401" lvl="0" marL="365125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sabemos: 38%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1401" lvl="0" marL="365125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Conseguiu outro atendimento primeiro: 24%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1401" lvl="0" marL="365125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consegue trazer: 22%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1401" lvl="0" marL="365125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Mora longe: 8%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1401" lvl="0" marL="365125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Melhorou: 8%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Consideramos estes resultados sugestivos de que os responsáveis têm se sentido acolhidos e seguros com nossa abordagem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807800" y="1432700"/>
            <a:ext cx="7472100" cy="45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727125" y="5857175"/>
            <a:ext cx="75600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*de acordo com a Avaliação Nacional de Alfabetização de 2016</a:t>
            </a:r>
            <a:endParaRPr/>
          </a:p>
        </p:txBody>
      </p:sp>
      <p:graphicFrame>
        <p:nvGraphicFramePr>
          <p:cNvPr id="73" name="Google Shape;73;p15"/>
          <p:cNvGraphicFramePr/>
          <p:nvPr/>
        </p:nvGraphicFramePr>
        <p:xfrm>
          <a:off x="720000" y="143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{FCDF5DBB-BEF7-4203-B568-5AF438E4BD88}</a:tableStyleId>
              </a:tblPr>
              <a:tblGrid>
                <a:gridCol w="2234700"/>
                <a:gridCol w="5325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Níveis de adequação em leitura e escrita no 3º ano do Ensino Fundamental*</a:t>
                      </a:r>
                      <a:endParaRPr b="1"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B4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Brasil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32%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Santa Catarina (+alto)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41%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Sergipe (+baixo)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17%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São Paulo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38%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720000" y="1432700"/>
            <a:ext cx="7560000" cy="46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ma boa parceria responsáveis-escola é importante para um bom processo de escolarização. Vejamos, no entanto,  alguns funcionamentos comuns do sistema escolar neste terreno que trabalham na direção inversa.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FFAB40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É importante r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essaltar que sempre há muitos funcionamentos escolares que contribuem para que essa parceria se construa e dê bons frutos para todos.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720000" y="14327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latin typeface="Georgia"/>
                <a:ea typeface="Georgia"/>
                <a:cs typeface="Georgia"/>
                <a:sym typeface="Georgia"/>
              </a:rPr>
              <a:t>Alguns funcionamentos escolares comuns que incidem negativamente sobre responsáveis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Exclusão de decisões sobre seus filhos</a:t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Torná-los alvo de humilhações, públicas (por exemplo, em reuniões de pais) ou não (por exemplo, em reuniões com educadores) </a:t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Relacionar-se com eles a partir de mitos e preconceitos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720000" y="14400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Mitos e preconceitos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presentes nas relações entre escolas e responsáveis  pertencentes às camadas populares (obs: existem casos em que confirmamos as afirmações abaixo, mas é raro.)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Têm QI baixo (sem crítica do conceito de inteligência presente nos testes de QI)</a:t>
            </a:r>
            <a:endParaRPr sz="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desinteressados da escolarização e do desenvolvimento de seus filhos (desconsiderando seu cotidiano sobrecarregado, condições difíceis de vida e experiências expulsivas com a escola dos filhos)</a:t>
            </a:r>
            <a:endParaRPr sz="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têm cultura (confundindo cultura oficial e dominante com cultura no sentido amplo)</a:t>
            </a:r>
            <a:endParaRPr sz="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365125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720000" y="1440000"/>
            <a:ext cx="7560000" cy="72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(...)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23913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Falam errado (confundindo linguagem oficial e dominante com linguagem no sentido amplo, discriminando regionalismos)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Não têm amor por seus filhos (desconsiderando modos de vida e de cuidar em condições difíceis)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 famílias são desestruturadas (desconsiderando diferentes modos de ser família)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sujos, não têm e não ensinam higiene (desconsiderando condições de vida e moradia)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violentos (generalizando casos que chamam a atenção)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98005" lvl="0" marL="365125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lang="pt-BR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São criminosos, prostitutas, promíscuos, bêbados e drogados (idem)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1438050" y="2788750"/>
            <a:ext cx="6267900" cy="15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latin typeface="Georgia"/>
                <a:ea typeface="Georgia"/>
                <a:cs typeface="Georgia"/>
                <a:sym typeface="Georgia"/>
              </a:rPr>
              <a:t>Considerando este panorama, tratemos do Atendimento OQE no tocante aos responsáveis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64646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464646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4" name="Google Shape;104;p20"/>
          <p:cNvSpPr/>
          <p:nvPr/>
        </p:nvSpPr>
        <p:spPr>
          <a:xfrm>
            <a:off x="1254150" y="2531900"/>
            <a:ext cx="6628500" cy="2016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5" y="31100"/>
            <a:ext cx="9055862" cy="14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/>
        </p:nvSpPr>
        <p:spPr>
          <a:xfrm>
            <a:off x="720000" y="1500000"/>
            <a:ext cx="7560000" cy="54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Alguns princípios da OQE, com todos os envolvidos: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ucida San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Oferecer espaço de expressão potente para que uma comunicação significativa possa acontecer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ucida San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Idem para que as potências possam emergir e serem apropriadas e intensificadas, retomando ou fortalecendo desenvolvimento e saúde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ucida San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Colher a versão de cada participante e promover o pensar sobre ela, seu processo de constituição e significados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ucida Sans"/>
              <a:buChar char="●"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Promover a circulação/encontro de versões X fragmentação, dentro de princípios éticos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