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">
          <p15:clr>
            <a:srgbClr val="A4A3A4"/>
          </p15:clr>
        </p15:guide>
        <p15:guide id="2" pos="454">
          <p15:clr>
            <a:srgbClr val="A4A3A4"/>
          </p15:clr>
        </p15:guide>
        <p15:guide id="3" pos="52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" orient="horz"/>
        <p:guide pos="454"/>
        <p:guide pos="52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44b18f0de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44b18f0d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44b18f0de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44b18f0d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4b18f0de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4b18f0d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4b18f0de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4b18f0d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44b18f0de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44b18f0d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44b18f0de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44b18f0d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44b18f0de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44b18f0d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44b18f0de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44b18f0d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44b18f0de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44b18f0d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44b18f0de_0_7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44b18f0d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44b18f0de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44b18f0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44b18f0de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44b18f0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44b18f0de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44b18f0d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44b18f0de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44b18f0d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4b18f0de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44b18f0d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44b18f0de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44b18f0d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4b18f0de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4b18f0d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4b18f0de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4b18f0d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19999" y="3727908"/>
            <a:ext cx="7233551" cy="10093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5375" y="1434250"/>
            <a:ext cx="7554600" cy="21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latin typeface="Georgia"/>
                <a:ea typeface="Georgia"/>
                <a:cs typeface="Georgia"/>
                <a:sym typeface="Georgia"/>
              </a:rPr>
              <a:t>Trabalhando com crianças e adolescentes em OQE</a:t>
            </a:r>
            <a:endParaRPr b="1" sz="4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5375" y="4536525"/>
            <a:ext cx="5143500" cy="20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Georgia"/>
                <a:ea typeface="Georgia"/>
                <a:cs typeface="Georgia"/>
                <a:sym typeface="Georgia"/>
              </a:rPr>
              <a:t>Beatriz de Paula Souza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Georgia"/>
                <a:ea typeface="Georgia"/>
                <a:cs typeface="Georgia"/>
                <a:sym typeface="Georgia"/>
              </a:rPr>
              <a:t>Instituto de Psicologia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Georgia"/>
                <a:ea typeface="Georgia"/>
                <a:cs typeface="Georgia"/>
                <a:sym typeface="Georgia"/>
              </a:rPr>
              <a:t>Universidade de São Paulo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Georgia"/>
                <a:ea typeface="Georgia"/>
                <a:cs typeface="Georgia"/>
                <a:sym typeface="Georgia"/>
              </a:rPr>
              <a:t>2018</a:t>
            </a:r>
            <a:endParaRPr b="1" sz="18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720000" y="1440000"/>
            <a:ext cx="75600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contrato - 1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que sabe? O que imagina? O que deseja? Do que necessita?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Explicitar que sabe o motivo dos pais o terem trazido. Geralmente isto é tratado detalhes, para não causar constrangimento.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É comum estarem presentes a dor e a vergonha do sofrimento escolar e suas decorrências para o primeiro encontro e para a vida.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133096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68"/>
              <a:buFont typeface="Arial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720000" y="1440000"/>
            <a:ext cx="7560000" cy="3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contrato -2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onstituindo o lugar de sujeito ativo e potente da criança/adol.: a possibilidade dele trazer e pedir materiais, ter este lugar na constituição do ambiente e do processo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Explicando o percurso habitual: frequência, horário, momentos do processo, tempo, acompanhamento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120903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720000" y="1440000"/>
            <a:ext cx="7560000" cy="47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Encontros posteriores - 1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Criados um a um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, a partir dos anteriores e dos acontecimentos e características da rede. Direcionados pelos objetivos da OQE.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Postura do psicólogo: adaptação ativa e consciente às necessidades da criança/adolescente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Há possibilidade de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atividades extra-sala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lugar das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competências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 intelectuais e afetivas: possibilitar o surgimento, identificar, fortalecer, favorecer a apropriação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720000" y="1440000"/>
            <a:ext cx="7560000" cy="4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Encontros posteriores – 2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lugar das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dificuldades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 e conflitos: continência, segurança e fortalecimento são necessários para que possam surgir e serem manejados e elaborados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Acontecimentos e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interferências externas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, de pessoas e instituições: poderão ser  desejáveis e benéficos ao processo ou não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responsáveis: podem haver pedidos de conversa, comunicações, pressões e ordens de direcionamento dos encontros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escola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especialistas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133096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68"/>
              <a:buFont typeface="Arial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720000" y="1440000"/>
            <a:ext cx="7560000" cy="52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Encontros posteriores –3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Conquistando a presença do ambiente escolar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 e suas experiências nos encontros: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favorecer momentos em que se torne possível. É comum não ocorrerem no início, ser necessário primeiramente um período de reasseguramento do atendido como sujeito capaz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que possam emergir e serem pensadas as relações escolares e também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 produção de conteúdos escolares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720000" y="1440000"/>
            <a:ext cx="75600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(...)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retomada do desenvolvimento no campo dos saberes escolares e outros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os materiais escolares: cadernos, estojo, agenda etc.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que a história escolar, contextualizada, possa ser resgatada e pensada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45287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/>
        </p:nvSpPr>
        <p:spPr>
          <a:xfrm>
            <a:off x="720000" y="1440000"/>
            <a:ext cx="7560000" cy="4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Encontros posteriores -4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Avaliando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 inteligência e afetividade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as avaliações têm caráter interventivo, as estruturas de pensamento, habilidades e funcionamentos são vistos em movimento, vivos como são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não utilizamos testes psicológicos padronizados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 criança/adol. participa como sujeito, ativo e consciente no processo.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720000" y="1440000"/>
            <a:ext cx="7560000" cy="48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Fechamento: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Tem caráter de rito de passagem, por ex. pode-se fazer uma “festa”, combinada no encontro anterior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Costuma ser significativo dar um presente/lembrança de despedida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Emoldurar a esperança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Dar espaço para o luto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São comuns acelerações do desenvolvimento, mas podem ocorrer regressões momentâneas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0"/>
          <p:cNvSpPr txBox="1"/>
          <p:nvPr/>
        </p:nvSpPr>
        <p:spPr>
          <a:xfrm>
            <a:off x="720000" y="1440000"/>
            <a:ext cx="7560000" cy="3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(...)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romover uma retrospectiva e avaliação do process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erspectiva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onstruir o fechamento com os pais, inclusive decidir a participação ou não do atendido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Combinar o Acompanhamento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20000" y="1440000"/>
            <a:ext cx="7560000" cy="4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3464" lvl="0" marL="36576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PREPARATIVOS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283464" lvl="0" marL="36576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Com os pais: 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contrato, horário, frequência, esclarecimentos sobre o processo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cuidar a comunicação sobre o processo ao filho: se ele já sabe, motivos comunicados e a comunicar, como apresentar o trabalho OQE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como trazer o filho, o que conversar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para preparar os materiais: gostos e não-gostos, habilidades, potências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120903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20000" y="1432700"/>
            <a:ext cx="75600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primeiro encontro, momento especialmente importante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Preparando o ambiente do primeiro encontro: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propiciar a formação de vínculo positivo com o psicólogo e com o ambiente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contemplar a singularidade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levar-se em conta como participante do processo e não apenas o atendido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133096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68"/>
              <a:buFont typeface="Arial"/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720000" y="1440000"/>
            <a:ext cx="7560000" cy="4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Materiais: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esestruturados: expressivos, lúdicos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Estruturados: de raciocínio, de habilidades específicas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Individuais, duais, grupais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Referentes a temáticas específicas,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Adequados a variadas idades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Escolares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Local de atendimento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120903" lvl="0" marL="36576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pra levar\Aulas -Lichinga\Dia 5 -13set M\fotos -infra atendimento\3. materiais.JPG"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7700" y="1302300"/>
            <a:ext cx="4162500" cy="54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720000" y="1440000"/>
            <a:ext cx="7560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Georgia"/>
                <a:ea typeface="Georgia"/>
                <a:cs typeface="Georgia"/>
                <a:sym typeface="Georgia"/>
              </a:rPr>
              <a:t>Sala de atendimento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F:\pra levar\Aulas -Lichinga\Dia 5 -13set M\fotos -infra atendimento\2. sala.JPG" id="91" name="Google Shape;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750" y="2090725"/>
            <a:ext cx="6136500" cy="46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720000" y="1440000"/>
            <a:ext cx="7560000" cy="9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latin typeface="Georgia"/>
                <a:ea typeface="Georgia"/>
                <a:cs typeface="Georgia"/>
                <a:sym typeface="Georgia"/>
              </a:rPr>
              <a:t>Esta tem sido uma rica sala de atendimento, cheia de materiais significativos</a:t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150" y="2423400"/>
            <a:ext cx="5637703" cy="43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720000" y="1440000"/>
            <a:ext cx="7560000" cy="47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 primeiro encontro: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evar em conta que o terapeuta estará em uma condição de objeto subjetivo (Winnicott)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Tem caráter humano e humanizador e não distante e frio, a não ser que isto seja uma necessidade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Oportunizar uma comunicação significativa, para que o atendido sinta-se acolhido e compreendido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Lugar de sujeito desejante  e potente da criança/adolescente: reconhecer, resgatar, constituir, fortalecer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5" y="31100"/>
            <a:ext cx="9055862" cy="14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720000" y="1440000"/>
            <a:ext cx="7560000" cy="51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(...)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Fazer uma adaptação consciente e ativa às necessidades da criança/adolescente: deixar-se maleável para que a criança/adolescente conduza, a fim de que sua demanda possa emergir. esclarecer que é espaço para a versão dela, mesmo conhecendo a versão dos responsáveis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Cuidar a formação de vínculo positivo, instauração de confiança e esperança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Contrato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