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embeddedFontLst>
    <p:embeddedFont>
      <p:font typeface="Tahom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07">
          <p15:clr>
            <a:srgbClr val="A4A3A4"/>
          </p15:clr>
        </p15:guide>
        <p15:guide id="2" pos="454">
          <p15:clr>
            <a:srgbClr val="A4A3A4"/>
          </p15:clr>
        </p15:guide>
        <p15:guide id="3" pos="5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D39B071-C414-454F-8734-42D2AB065E08}">
  <a:tblStyle styleId="{9D39B071-C414-454F-8734-42D2AB065E0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907" orient="horz"/>
        <p:guide pos="454"/>
        <p:guide pos="52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Tahoma-bold.fntdata"/><Relationship Id="rId23" Type="http://schemas.openxmlformats.org/officeDocument/2006/relationships/slide" Target="slides/slide17.xml"/><Relationship Id="rId45" Type="http://schemas.openxmlformats.org/officeDocument/2006/relationships/font" Target="fonts/Tahom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ede4bc83d_0_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ede4bc83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5b2dcb842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5b2dcb84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ede4bc83d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ede4bc83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ede4bc83d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ede4bc83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ede4bc83d_0_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ede4bc83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de4bc83d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ede4bc8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ede4bc83d_0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ede4bc83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ede4bc83d_0_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ede4bc83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ede4bc83d_0_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ede4bc83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ede4bc83d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ede4bc83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6ede4bc83d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ede4bc83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ede4bc83d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ede4bc8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ede4bc83d_0_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ede4bc83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5b2dcb842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5b2dcb84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ede4bc83d_0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ede4bc83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ede4bc83d_0_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ede4bc83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ede4bc83d_0_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ede4bc83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ede4bc83d_0_8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ede4bc83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ede4bc83d_0_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ede4bc83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85b2dcb842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5b2dcb84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6ede4bc83d_0_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6ede4bc83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ede4bc83d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ede4bc8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ede4bc83d_0_9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ede4bc83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5b2dcb842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5b2dcb84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6ede4bc83d_0_1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ede4bc83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ede4bc83d_0_1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ede4bc83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ede4bc83d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ede4bc83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ede4bc83d_0_1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6ede4bc83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ede4bc83d_0_1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6ede4bc83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6ede4bc83d_0_1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ede4bc83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ede4bc83d_0_1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6ede4bc83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85b2dcb842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5b2dcb84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ede4bc83d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ede4bc83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ede4bc83d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ede4bc83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5b2dcb842_0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5b2dcb8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ede4bc83d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ede4bc83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ede4bc83d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ede4bc8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hyperlink" Target="http://www.medicalizacao.org.br" TargetMode="External"/><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4075" y="31100"/>
            <a:ext cx="9055862" cy="1401600"/>
          </a:xfrm>
          <a:prstGeom prst="rect">
            <a:avLst/>
          </a:prstGeom>
          <a:noFill/>
          <a:ln>
            <a:noFill/>
          </a:ln>
        </p:spPr>
      </p:pic>
      <p:pic>
        <p:nvPicPr>
          <p:cNvPr id="55" name="Google Shape;55;p13"/>
          <p:cNvPicPr preferRelativeResize="0"/>
          <p:nvPr/>
        </p:nvPicPr>
        <p:blipFill>
          <a:blip r:embed="rId4">
            <a:alphaModFix/>
          </a:blip>
          <a:stretch>
            <a:fillRect/>
          </a:stretch>
        </p:blipFill>
        <p:spPr>
          <a:xfrm rot="10800000">
            <a:off x="717199" y="3609463"/>
            <a:ext cx="7124526" cy="100950"/>
          </a:xfrm>
          <a:prstGeom prst="rect">
            <a:avLst/>
          </a:prstGeom>
          <a:noFill/>
          <a:ln>
            <a:noFill/>
          </a:ln>
        </p:spPr>
      </p:pic>
      <p:sp>
        <p:nvSpPr>
          <p:cNvPr id="56" name="Google Shape;56;p13"/>
          <p:cNvSpPr txBox="1"/>
          <p:nvPr/>
        </p:nvSpPr>
        <p:spPr>
          <a:xfrm>
            <a:off x="720000" y="1440000"/>
            <a:ext cx="7562700" cy="19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4000">
                <a:latin typeface="Georgia"/>
                <a:ea typeface="Georgia"/>
                <a:cs typeface="Georgia"/>
                <a:sym typeface="Georgia"/>
              </a:rPr>
              <a:t>Medicalização da educação e da vida</a:t>
            </a:r>
            <a:r>
              <a:rPr b="1" lang="pt-BR" sz="4000">
                <a:latin typeface="Georgia"/>
                <a:ea typeface="Georgia"/>
                <a:cs typeface="Georgia"/>
                <a:sym typeface="Georgia"/>
              </a:rPr>
              <a:t>: </a:t>
            </a:r>
            <a:r>
              <a:rPr b="1" lang="pt-BR" sz="4000">
                <a:latin typeface="Georgia"/>
                <a:ea typeface="Georgia"/>
                <a:cs typeface="Georgia"/>
                <a:sym typeface="Georgia"/>
              </a:rPr>
              <a:t>alertas e possibilidades de atuação</a:t>
            </a:r>
            <a:br>
              <a:rPr b="1" lang="pt-BR" sz="3000">
                <a:latin typeface="Georgia"/>
                <a:ea typeface="Georgia"/>
                <a:cs typeface="Georgia"/>
                <a:sym typeface="Georgia"/>
              </a:rPr>
            </a:br>
            <a:endParaRPr b="1" sz="3000">
              <a:latin typeface="Georgia"/>
              <a:ea typeface="Georgia"/>
              <a:cs typeface="Georgia"/>
              <a:sym typeface="Georgia"/>
            </a:endParaRPr>
          </a:p>
        </p:txBody>
      </p:sp>
      <p:sp>
        <p:nvSpPr>
          <p:cNvPr id="57" name="Google Shape;57;p13"/>
          <p:cNvSpPr txBox="1"/>
          <p:nvPr/>
        </p:nvSpPr>
        <p:spPr>
          <a:xfrm>
            <a:off x="717200" y="4537725"/>
            <a:ext cx="35661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800">
                <a:solidFill>
                  <a:schemeClr val="dk1"/>
                </a:solidFill>
                <a:latin typeface="Georgia"/>
                <a:ea typeface="Georgia"/>
                <a:cs typeface="Georgia"/>
                <a:sym typeface="Georgia"/>
              </a:rPr>
              <a:t>Beatriz de Paula Souza</a:t>
            </a:r>
            <a:endParaRPr b="1" sz="1800">
              <a:solidFill>
                <a:schemeClr val="dk1"/>
              </a:solidFill>
              <a:latin typeface="Georgia"/>
              <a:ea typeface="Georgia"/>
              <a:cs typeface="Georgia"/>
              <a:sym typeface="Georgia"/>
            </a:endParaRPr>
          </a:p>
          <a:p>
            <a:pPr indent="0" lvl="0" marL="0" rtl="0" algn="just">
              <a:spcBef>
                <a:spcPts val="0"/>
              </a:spcBef>
              <a:spcAft>
                <a:spcPts val="0"/>
              </a:spcAft>
              <a:buNone/>
            </a:pPr>
            <a:r>
              <a:rPr b="1" lang="pt-BR" sz="1800">
                <a:solidFill>
                  <a:schemeClr val="dk1"/>
                </a:solidFill>
                <a:latin typeface="Georgia"/>
                <a:ea typeface="Georgia"/>
                <a:cs typeface="Georgia"/>
                <a:sym typeface="Georgia"/>
              </a:rPr>
              <a:t>Instituto de Psicologia</a:t>
            </a:r>
            <a:endParaRPr b="1" sz="1800">
              <a:solidFill>
                <a:schemeClr val="dk1"/>
              </a:solidFill>
              <a:latin typeface="Georgia"/>
              <a:ea typeface="Georgia"/>
              <a:cs typeface="Georgia"/>
              <a:sym typeface="Georgia"/>
            </a:endParaRPr>
          </a:p>
          <a:p>
            <a:pPr indent="0" lvl="0" marL="0" rtl="0" algn="just">
              <a:spcBef>
                <a:spcPts val="0"/>
              </a:spcBef>
              <a:spcAft>
                <a:spcPts val="0"/>
              </a:spcAft>
              <a:buNone/>
            </a:pPr>
            <a:r>
              <a:rPr b="1" lang="pt-BR" sz="1800">
                <a:solidFill>
                  <a:schemeClr val="dk1"/>
                </a:solidFill>
                <a:latin typeface="Georgia"/>
                <a:ea typeface="Georgia"/>
                <a:cs typeface="Georgia"/>
                <a:sym typeface="Georgia"/>
              </a:rPr>
              <a:t>Universidade de São Paulo</a:t>
            </a:r>
            <a:endParaRPr b="1" sz="1800">
              <a:solidFill>
                <a:schemeClr val="dk1"/>
              </a:solidFill>
              <a:latin typeface="Georgia"/>
              <a:ea typeface="Georgia"/>
              <a:cs typeface="Georgia"/>
              <a:sym typeface="Georgia"/>
            </a:endParaRPr>
          </a:p>
          <a:p>
            <a:pPr indent="0" lvl="0" marL="0" rtl="0" algn="just">
              <a:spcBef>
                <a:spcPts val="0"/>
              </a:spcBef>
              <a:spcAft>
                <a:spcPts val="0"/>
              </a:spcAft>
              <a:buNone/>
            </a:pPr>
            <a:r>
              <a:rPr b="1" lang="pt-BR" sz="1800">
                <a:solidFill>
                  <a:schemeClr val="dk1"/>
                </a:solidFill>
                <a:latin typeface="Georgia"/>
                <a:ea typeface="Georgia"/>
                <a:cs typeface="Georgia"/>
                <a:sym typeface="Georgia"/>
              </a:rPr>
              <a:t>2016</a:t>
            </a:r>
            <a:endParaRPr b="1" sz="1800">
              <a:solidFill>
                <a:schemeClr val="dk1"/>
              </a:solidFill>
              <a:latin typeface="Georgia"/>
              <a:ea typeface="Georgia"/>
              <a:cs typeface="Georgia"/>
              <a:sym typeface="Georgia"/>
            </a:endParaRPr>
          </a:p>
        </p:txBody>
      </p:sp>
      <p:pic>
        <p:nvPicPr>
          <p:cNvPr id="58" name="Google Shape;58;p13"/>
          <p:cNvPicPr preferRelativeResize="0"/>
          <p:nvPr/>
        </p:nvPicPr>
        <p:blipFill>
          <a:blip r:embed="rId5">
            <a:alphaModFix/>
          </a:blip>
          <a:stretch>
            <a:fillRect/>
          </a:stretch>
        </p:blipFill>
        <p:spPr>
          <a:xfrm>
            <a:off x="6164350" y="5665892"/>
            <a:ext cx="675084" cy="337542"/>
          </a:xfrm>
          <a:prstGeom prst="rect">
            <a:avLst/>
          </a:prstGeom>
          <a:noFill/>
          <a:ln>
            <a:noFill/>
          </a:ln>
        </p:spPr>
      </p:pic>
      <p:pic>
        <p:nvPicPr>
          <p:cNvPr id="59" name="Google Shape;59;p13"/>
          <p:cNvPicPr preferRelativeResize="0"/>
          <p:nvPr/>
        </p:nvPicPr>
        <p:blipFill>
          <a:blip r:embed="rId6">
            <a:alphaModFix/>
          </a:blip>
          <a:stretch>
            <a:fillRect/>
          </a:stretch>
        </p:blipFill>
        <p:spPr>
          <a:xfrm>
            <a:off x="7013025" y="5655167"/>
            <a:ext cx="1023342" cy="358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15" name="Google Shape;115;p22"/>
          <p:cNvSpPr txBox="1"/>
          <p:nvPr/>
        </p:nvSpPr>
        <p:spPr>
          <a:xfrm>
            <a:off x="720000" y="1432700"/>
            <a:ext cx="7560000" cy="542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600">
                <a:latin typeface="Georgia"/>
                <a:ea typeface="Georgia"/>
                <a:cs typeface="Georgia"/>
                <a:sym typeface="Georgia"/>
              </a:rPr>
              <a:t>Outros campos medicalizados</a:t>
            </a:r>
            <a:endParaRPr sz="36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39407" lvl="0" marL="319087" rtl="0" algn="just">
              <a:spcBef>
                <a:spcPts val="0"/>
              </a:spcBef>
              <a:spcAft>
                <a:spcPts val="0"/>
              </a:spcAft>
              <a:buClr>
                <a:schemeClr val="accent1"/>
              </a:buClr>
              <a:buSzPts val="2000"/>
              <a:buFont typeface="Noto Sans Symbols"/>
              <a:buChar char="●"/>
            </a:pPr>
            <a:r>
              <a:rPr b="1" lang="pt-BR" sz="2400">
                <a:latin typeface="Georgia"/>
                <a:ea typeface="Georgia"/>
                <a:cs typeface="Georgia"/>
                <a:sym typeface="Georgia"/>
              </a:rPr>
              <a:t>Crianças e adolescentes em situação de vulnerabilidade e conflito com a lei</a:t>
            </a:r>
            <a:r>
              <a:rPr lang="pt-BR" sz="2400">
                <a:latin typeface="Georgia"/>
                <a:ea typeface="Georgia"/>
                <a:cs typeface="Georgia"/>
                <a:sym typeface="Georgia"/>
              </a:rPr>
              <a:t>: medicação como contenção, diagnóstico como desqualificação</a:t>
            </a:r>
            <a:endParaRPr sz="2400">
              <a:latin typeface="Georgia"/>
              <a:ea typeface="Georgia"/>
              <a:cs typeface="Georgia"/>
              <a:sym typeface="Georgia"/>
            </a:endParaRPr>
          </a:p>
          <a:p>
            <a:pPr indent="0" lvl="0" marL="319087" rtl="0" algn="just">
              <a:spcBef>
                <a:spcPts val="0"/>
              </a:spcBef>
              <a:spcAft>
                <a:spcPts val="0"/>
              </a:spcAft>
              <a:buNone/>
            </a:pPr>
            <a:r>
              <a:t/>
            </a:r>
            <a:endParaRPr sz="800">
              <a:latin typeface="Georgia"/>
              <a:ea typeface="Georgia"/>
              <a:cs typeface="Georgia"/>
              <a:sym typeface="Georgia"/>
            </a:endParaRPr>
          </a:p>
          <a:p>
            <a:pPr indent="-364807" lvl="0" marL="319087" rtl="0" algn="just">
              <a:spcBef>
                <a:spcPts val="0"/>
              </a:spcBef>
              <a:spcAft>
                <a:spcPts val="0"/>
              </a:spcAft>
              <a:buClr>
                <a:schemeClr val="accent1"/>
              </a:buClr>
              <a:buSzPts val="2400"/>
              <a:buFont typeface="Noto Sans Symbols"/>
              <a:buChar char="●"/>
            </a:pPr>
            <a:r>
              <a:rPr b="1" lang="pt-BR" sz="2400">
                <a:latin typeface="Georgia"/>
                <a:ea typeface="Georgia"/>
                <a:cs typeface="Georgia"/>
                <a:sym typeface="Georgia"/>
              </a:rPr>
              <a:t>Trabalho:</a:t>
            </a:r>
            <a:r>
              <a:rPr lang="pt-BR" sz="2400">
                <a:latin typeface="Georgia"/>
                <a:ea typeface="Georgia"/>
                <a:cs typeface="Georgia"/>
                <a:sym typeface="Georgia"/>
              </a:rPr>
              <a:t> manutenção de condições adoecedoras pela medicação de quem sofre com elas, em nome da produtividade</a:t>
            </a:r>
            <a:endParaRPr sz="2400">
              <a:latin typeface="Georgia"/>
              <a:ea typeface="Georgia"/>
              <a:cs typeface="Georgia"/>
              <a:sym typeface="Georgia"/>
            </a:endParaRPr>
          </a:p>
          <a:p>
            <a:pPr indent="0" lvl="0" marL="319087" rtl="0" algn="just">
              <a:spcBef>
                <a:spcPts val="0"/>
              </a:spcBef>
              <a:spcAft>
                <a:spcPts val="0"/>
              </a:spcAft>
              <a:buNone/>
            </a:pPr>
            <a:r>
              <a:t/>
            </a:r>
            <a:endParaRPr sz="800">
              <a:latin typeface="Georgia"/>
              <a:ea typeface="Georgia"/>
              <a:cs typeface="Georgia"/>
              <a:sym typeface="Georgia"/>
            </a:endParaRPr>
          </a:p>
          <a:p>
            <a:pPr indent="-364807" lvl="0" marL="319087" rtl="0" algn="just">
              <a:spcBef>
                <a:spcPts val="0"/>
              </a:spcBef>
              <a:spcAft>
                <a:spcPts val="0"/>
              </a:spcAft>
              <a:buClr>
                <a:schemeClr val="accent1"/>
              </a:buClr>
              <a:buSzPts val="2400"/>
              <a:buFont typeface="Noto Sans Symbols"/>
              <a:buChar char="●"/>
            </a:pPr>
            <a:r>
              <a:rPr b="1" lang="pt-BR" sz="2400">
                <a:latin typeface="Georgia"/>
                <a:ea typeface="Georgia"/>
                <a:cs typeface="Georgia"/>
                <a:sym typeface="Georgia"/>
              </a:rPr>
              <a:t>Velhice:</a:t>
            </a:r>
            <a:r>
              <a:rPr lang="pt-BR" sz="2400">
                <a:latin typeface="Georgia"/>
                <a:ea typeface="Georgia"/>
                <a:cs typeface="Georgia"/>
                <a:sym typeface="Georgia"/>
              </a:rPr>
              <a:t> medicamentos, exames, internações, cirurgias, prolongamento artificial da vida</a:t>
            </a:r>
            <a:endParaRPr sz="2400">
              <a:latin typeface="Georgia"/>
              <a:ea typeface="Georgia"/>
              <a:cs typeface="Georgia"/>
              <a:sym typeface="Georgia"/>
            </a:endParaRPr>
          </a:p>
          <a:p>
            <a:pPr indent="0" lvl="0" marL="319087" rtl="0" algn="just">
              <a:spcBef>
                <a:spcPts val="0"/>
              </a:spcBef>
              <a:spcAft>
                <a:spcPts val="0"/>
              </a:spcAft>
              <a:buNone/>
            </a:pPr>
            <a:r>
              <a:t/>
            </a:r>
            <a:endParaRPr sz="800">
              <a:latin typeface="Georgia"/>
              <a:ea typeface="Georgia"/>
              <a:cs typeface="Georgia"/>
              <a:sym typeface="Georgia"/>
            </a:endParaRPr>
          </a:p>
          <a:p>
            <a:pPr indent="-364807" lvl="0" marL="319087" rtl="0" algn="just">
              <a:spcBef>
                <a:spcPts val="0"/>
              </a:spcBef>
              <a:spcAft>
                <a:spcPts val="0"/>
              </a:spcAft>
              <a:buClr>
                <a:schemeClr val="accent1"/>
              </a:buClr>
              <a:buSzPts val="2400"/>
              <a:buFont typeface="Noto Sans Symbols"/>
              <a:buChar char="●"/>
            </a:pPr>
            <a:r>
              <a:rPr b="1" lang="pt-BR" sz="2400">
                <a:latin typeface="Georgia"/>
                <a:ea typeface="Georgia"/>
                <a:cs typeface="Georgia"/>
                <a:sym typeface="Georgia"/>
              </a:rPr>
              <a:t>Estética:</a:t>
            </a:r>
            <a:r>
              <a:rPr lang="pt-BR" sz="2400">
                <a:latin typeface="Georgia"/>
                <a:ea typeface="Georgia"/>
                <a:cs typeface="Georgia"/>
                <a:sym typeface="Georgia"/>
              </a:rPr>
              <a:t> homogeneização e cultura da eterna juventude</a:t>
            </a:r>
            <a:endParaRPr sz="2400">
              <a:latin typeface="Georgia"/>
              <a:ea typeface="Georgia"/>
              <a:cs typeface="Georgia"/>
              <a:sym typeface="Georgia"/>
            </a:endParaRPr>
          </a:p>
          <a:p>
            <a:pPr indent="0" lvl="0" marL="319087" rtl="0" algn="just">
              <a:spcBef>
                <a:spcPts val="0"/>
              </a:spcBef>
              <a:spcAft>
                <a:spcPts val="0"/>
              </a:spcAft>
              <a:buNone/>
            </a:pPr>
            <a:r>
              <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21" name="Google Shape;121;p23"/>
          <p:cNvSpPr txBox="1"/>
          <p:nvPr/>
        </p:nvSpPr>
        <p:spPr>
          <a:xfrm>
            <a:off x="720000" y="1432700"/>
            <a:ext cx="7560000" cy="542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600">
                <a:latin typeface="Georgia"/>
                <a:ea typeface="Georgia"/>
                <a:cs typeface="Georgia"/>
                <a:sym typeface="Georgia"/>
              </a:rPr>
              <a:t>(...) </a:t>
            </a:r>
            <a:r>
              <a:rPr lang="pt-BR" sz="3600">
                <a:latin typeface="Georgia"/>
                <a:ea typeface="Georgia"/>
                <a:cs typeface="Georgia"/>
                <a:sym typeface="Georgia"/>
              </a:rPr>
              <a:t>Outros campos medicalizados</a:t>
            </a:r>
            <a:endParaRPr sz="36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64807" lvl="0" marL="319087" rtl="0" algn="just">
              <a:spcBef>
                <a:spcPts val="0"/>
              </a:spcBef>
              <a:spcAft>
                <a:spcPts val="0"/>
              </a:spcAft>
              <a:buClr>
                <a:schemeClr val="accent1"/>
              </a:buClr>
              <a:buSzPts val="2400"/>
              <a:buFont typeface="Noto Sans Symbols"/>
              <a:buChar char="●"/>
            </a:pPr>
            <a:r>
              <a:rPr b="1" lang="pt-BR" sz="2400">
                <a:latin typeface="Georgia"/>
                <a:ea typeface="Georgia"/>
                <a:cs typeface="Georgia"/>
                <a:sym typeface="Georgia"/>
              </a:rPr>
              <a:t>Parto</a:t>
            </a:r>
            <a:r>
              <a:rPr lang="pt-BR" sz="2400">
                <a:latin typeface="Georgia"/>
                <a:ea typeface="Georgia"/>
                <a:cs typeface="Georgia"/>
                <a:sym typeface="Georgia"/>
              </a:rPr>
              <a:t> (exames e cesarianas em excesso, entre outros)</a:t>
            </a:r>
            <a:endParaRPr sz="2400">
              <a:latin typeface="Georgia"/>
              <a:ea typeface="Georgia"/>
              <a:cs typeface="Georgia"/>
              <a:sym typeface="Georgia"/>
            </a:endParaRPr>
          </a:p>
          <a:p>
            <a:pPr indent="0" lvl="0" marL="319087" rtl="0" algn="just">
              <a:spcBef>
                <a:spcPts val="0"/>
              </a:spcBef>
              <a:spcAft>
                <a:spcPts val="0"/>
              </a:spcAft>
              <a:buNone/>
            </a:pPr>
            <a:r>
              <a:t/>
            </a:r>
            <a:endParaRPr sz="800">
              <a:latin typeface="Georgia"/>
              <a:ea typeface="Georgia"/>
              <a:cs typeface="Georgia"/>
              <a:sym typeface="Georgia"/>
            </a:endParaRPr>
          </a:p>
          <a:p>
            <a:pPr indent="-364807" lvl="0" marL="319087" rtl="0" algn="just">
              <a:spcBef>
                <a:spcPts val="0"/>
              </a:spcBef>
              <a:spcAft>
                <a:spcPts val="0"/>
              </a:spcAft>
              <a:buClr>
                <a:schemeClr val="accent1"/>
              </a:buClr>
              <a:buSzPts val="2400"/>
              <a:buFont typeface="Noto Sans Symbols"/>
              <a:buChar char="●"/>
            </a:pPr>
            <a:r>
              <a:rPr b="1" lang="pt-BR" sz="2400">
                <a:latin typeface="Georgia"/>
                <a:ea typeface="Georgia"/>
                <a:cs typeface="Georgia"/>
                <a:sym typeface="Georgia"/>
              </a:rPr>
              <a:t>Linguagem cotidiana</a:t>
            </a:r>
            <a:r>
              <a:rPr lang="pt-BR" sz="2400">
                <a:latin typeface="Georgia"/>
                <a:ea typeface="Georgia"/>
                <a:cs typeface="Georgia"/>
                <a:sym typeface="Georgia"/>
              </a:rPr>
              <a:t> (naturalização do olhar diagnosticador). Ex.: “depressão” ao invés de “grande tristeza”, “hiperatividade” ao invés de “vivacidade”, “ter déficit de atenção” ao invés de “ser sonhador”.</a:t>
            </a:r>
            <a:endParaRPr sz="2400">
              <a:latin typeface="Georgia"/>
              <a:ea typeface="Georgia"/>
              <a:cs typeface="Georgia"/>
              <a:sym typeface="Georgia"/>
            </a:endParaRPr>
          </a:p>
          <a:p>
            <a:pPr indent="-212407" lvl="0" marL="319087" rtl="0" algn="just">
              <a:spcBef>
                <a:spcPts val="700"/>
              </a:spcBef>
              <a:spcAft>
                <a:spcPts val="0"/>
              </a:spcAft>
              <a:buClr>
                <a:srgbClr val="DD8047"/>
              </a:buClr>
              <a:buSzPts val="1680"/>
              <a:buFont typeface="Noto Sans Symbols"/>
              <a:buNone/>
            </a:pPr>
            <a:r>
              <a:t/>
            </a:r>
            <a:endParaRPr sz="2000">
              <a:latin typeface="Georgia"/>
              <a:ea typeface="Georgia"/>
              <a:cs typeface="Georgia"/>
              <a:sym typeface="Georgia"/>
            </a:endParaRPr>
          </a:p>
          <a:p>
            <a:pPr indent="-212407" lvl="0" marL="319087" rtl="0" algn="just">
              <a:spcBef>
                <a:spcPts val="700"/>
              </a:spcBef>
              <a:spcAft>
                <a:spcPts val="0"/>
              </a:spcAft>
              <a:buClr>
                <a:srgbClr val="DD8047"/>
              </a:buClr>
              <a:buSzPts val="1680"/>
              <a:buFont typeface="Noto Sans Symbols"/>
              <a:buNone/>
            </a:pPr>
            <a:r>
              <a:t/>
            </a:r>
            <a:endParaRPr sz="2000">
              <a:latin typeface="Georgia"/>
              <a:ea typeface="Georgia"/>
              <a:cs typeface="Georgia"/>
              <a:sym typeface="Georgia"/>
            </a:endParaRPr>
          </a:p>
          <a:p>
            <a:pPr indent="0" lvl="0" marL="0" rtl="0" algn="just">
              <a:spcBef>
                <a:spcPts val="0"/>
              </a:spcBef>
              <a:spcAft>
                <a:spcPts val="0"/>
              </a:spcAft>
              <a:buNone/>
            </a:pPr>
            <a:r>
              <a:t/>
            </a:r>
            <a:endParaRPr sz="20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27" name="Google Shape;127;p24"/>
          <p:cNvSpPr txBox="1"/>
          <p:nvPr/>
        </p:nvSpPr>
        <p:spPr>
          <a:xfrm>
            <a:off x="807800" y="1432700"/>
            <a:ext cx="7472100" cy="4535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700"/>
              </a:spcBef>
              <a:spcAft>
                <a:spcPts val="0"/>
              </a:spcAft>
              <a:buNone/>
            </a:pPr>
            <a:r>
              <a:t/>
            </a:r>
            <a:endParaRPr sz="2000">
              <a:solidFill>
                <a:schemeClr val="dk1"/>
              </a:solidFill>
              <a:latin typeface="Georgia"/>
              <a:ea typeface="Georgia"/>
              <a:cs typeface="Georgia"/>
              <a:sym typeface="Georgia"/>
            </a:endParaRPr>
          </a:p>
        </p:txBody>
      </p:sp>
      <p:graphicFrame>
        <p:nvGraphicFramePr>
          <p:cNvPr id="128" name="Google Shape;128;p24"/>
          <p:cNvGraphicFramePr/>
          <p:nvPr/>
        </p:nvGraphicFramePr>
        <p:xfrm>
          <a:off x="720000" y="1433375"/>
          <a:ext cx="3000000" cy="3000000"/>
        </p:xfrm>
        <a:graphic>
          <a:graphicData uri="http://schemas.openxmlformats.org/drawingml/2006/table">
            <a:tbl>
              <a:tblPr>
                <a:noFill/>
                <a:tableStyleId>{9D39B071-C414-454F-8734-42D2AB065E08}</a:tableStyleId>
              </a:tblPr>
              <a:tblGrid>
                <a:gridCol w="2234700"/>
                <a:gridCol w="5325300"/>
              </a:tblGrid>
              <a:tr h="381000">
                <a:tc>
                  <a:txBody>
                    <a:bodyPr/>
                    <a:lstStyle/>
                    <a:p>
                      <a:pPr indent="0" lvl="0" marL="0" rtl="0" algn="l">
                        <a:spcBef>
                          <a:spcPts val="0"/>
                        </a:spcBef>
                        <a:spcAft>
                          <a:spcPts val="0"/>
                        </a:spcAft>
                        <a:buNone/>
                      </a:pPr>
                      <a:r>
                        <a:t/>
                      </a:r>
                      <a:endParaRPr b="1" sz="2400">
                        <a:latin typeface="Georgia"/>
                        <a:ea typeface="Georgia"/>
                        <a:cs typeface="Georgia"/>
                        <a:sym typeface="Georgia"/>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pt-BR" sz="2400">
                          <a:latin typeface="Georgia"/>
                          <a:ea typeface="Georgia"/>
                          <a:cs typeface="Georgia"/>
                          <a:sym typeface="Georgia"/>
                        </a:rPr>
                        <a:t>Níveis de adequação em leitura e escrita no 3º ano do Ensino Fundamental</a:t>
                      </a:r>
                      <a:endParaRPr b="1" sz="2400">
                        <a:latin typeface="Georgia"/>
                        <a:ea typeface="Georgia"/>
                        <a:cs typeface="Georgia"/>
                        <a:sym typeface="Georgi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r>
              <a:tr h="381000">
                <a:tc>
                  <a:txBody>
                    <a:bodyPr/>
                    <a:lstStyle/>
                    <a:p>
                      <a:pPr indent="0" lvl="0" marL="0" rtl="0" algn="l">
                        <a:spcBef>
                          <a:spcPts val="0"/>
                        </a:spcBef>
                        <a:spcAft>
                          <a:spcPts val="0"/>
                        </a:spcAft>
                        <a:buNone/>
                      </a:pPr>
                      <a:r>
                        <a:rPr lang="pt-BR" sz="2400">
                          <a:latin typeface="Georgia"/>
                          <a:ea typeface="Georgia"/>
                          <a:cs typeface="Georgia"/>
                          <a:sym typeface="Georgia"/>
                        </a:rPr>
                        <a:t>Brasil</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pt-BR" sz="2400">
                          <a:latin typeface="Georgia"/>
                          <a:ea typeface="Georgia"/>
                          <a:cs typeface="Georgia"/>
                          <a:sym typeface="Georgia"/>
                        </a:rPr>
                        <a:t>32%</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pt-BR" sz="2400">
                          <a:latin typeface="Georgia"/>
                          <a:ea typeface="Georgia"/>
                          <a:cs typeface="Georgia"/>
                          <a:sym typeface="Georgia"/>
                        </a:rPr>
                        <a:t>Santa Catarina (+alto)</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pt-BR" sz="2400">
                          <a:latin typeface="Georgia"/>
                          <a:ea typeface="Georgia"/>
                          <a:cs typeface="Georgia"/>
                          <a:sym typeface="Georgia"/>
                        </a:rPr>
                        <a:t>41%</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pt-BR" sz="2400">
                          <a:latin typeface="Georgia"/>
                          <a:ea typeface="Georgia"/>
                          <a:cs typeface="Georgia"/>
                          <a:sym typeface="Georgia"/>
                        </a:rPr>
                        <a:t>Sergipe (+baixo)</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pt-BR" sz="2400">
                          <a:latin typeface="Georgia"/>
                          <a:ea typeface="Georgia"/>
                          <a:cs typeface="Georgia"/>
                          <a:sym typeface="Georgia"/>
                        </a:rPr>
                        <a:t>17%</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pt-BR" sz="2400">
                          <a:latin typeface="Georgia"/>
                          <a:ea typeface="Georgia"/>
                          <a:cs typeface="Georgia"/>
                          <a:sym typeface="Georgia"/>
                        </a:rPr>
                        <a:t>São Paulo</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pt-BR" sz="2400">
                          <a:latin typeface="Georgia"/>
                          <a:ea typeface="Georgia"/>
                          <a:cs typeface="Georgia"/>
                          <a:sym typeface="Georgia"/>
                        </a:rPr>
                        <a:t>38%</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29" name="Google Shape;129;p24"/>
          <p:cNvSpPr txBox="1"/>
          <p:nvPr/>
        </p:nvSpPr>
        <p:spPr>
          <a:xfrm>
            <a:off x="727125" y="5857175"/>
            <a:ext cx="7560000" cy="61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700"/>
              </a:spcBef>
              <a:spcAft>
                <a:spcPts val="0"/>
              </a:spcAft>
              <a:buClr>
                <a:schemeClr val="dk1"/>
              </a:buClr>
              <a:buSzPts val="1100"/>
              <a:buFont typeface="Arial"/>
              <a:buNone/>
            </a:pPr>
            <a:r>
              <a:rPr lang="pt-BR" sz="2000">
                <a:solidFill>
                  <a:schemeClr val="dk1"/>
                </a:solidFill>
                <a:latin typeface="Georgia"/>
                <a:ea typeface="Georgia"/>
                <a:cs typeface="Georgia"/>
                <a:sym typeface="Georgia"/>
              </a:rPr>
              <a:t>*de acordo com a Avaliação Nacional de Alfabetização de 2016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35" name="Google Shape;135;p25"/>
          <p:cNvSpPr txBox="1"/>
          <p:nvPr/>
        </p:nvSpPr>
        <p:spPr>
          <a:xfrm>
            <a:off x="720000" y="1432700"/>
            <a:ext cx="7560000" cy="515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600">
                <a:latin typeface="Georgia"/>
                <a:ea typeface="Georgia"/>
                <a:cs typeface="Georgia"/>
                <a:sym typeface="Georgia"/>
              </a:rPr>
              <a:t>Compreendendo a tessitura desta situação: fun</a:t>
            </a:r>
            <a:r>
              <a:rPr lang="pt-BR" sz="2600">
                <a:latin typeface="Georgia"/>
                <a:ea typeface="Georgia"/>
                <a:cs typeface="Georgia"/>
                <a:sym typeface="Georgia"/>
              </a:rPr>
              <a:t>cionamentos do sistema escolar produtores de dificuldades e sofrimento</a:t>
            </a:r>
            <a:endParaRPr sz="2600">
              <a:latin typeface="Georgia"/>
              <a:ea typeface="Georgia"/>
              <a:cs typeface="Georgia"/>
              <a:sym typeface="Georgia"/>
            </a:endParaRPr>
          </a:p>
          <a:p>
            <a:pPr indent="0" lvl="0" marL="0" rtl="0" algn="l">
              <a:spcBef>
                <a:spcPts val="0"/>
              </a:spcBef>
              <a:spcAft>
                <a:spcPts val="0"/>
              </a:spcAft>
              <a:buNone/>
            </a:pPr>
            <a:r>
              <a:t/>
            </a:r>
            <a:endParaRPr sz="800">
              <a:latin typeface="Georgia"/>
              <a:ea typeface="Georgia"/>
              <a:cs typeface="Georgia"/>
              <a:sym typeface="Georgia"/>
            </a:endParaRPr>
          </a:p>
          <a:p>
            <a:pPr indent="-374650" lvl="0" marL="457200" rtl="0" algn="just">
              <a:spcBef>
                <a:spcPts val="0"/>
              </a:spcBef>
              <a:spcAft>
                <a:spcPts val="0"/>
              </a:spcAft>
              <a:buClr>
                <a:schemeClr val="accent1"/>
              </a:buClr>
              <a:buSzPts val="2300"/>
              <a:buFont typeface="Georgia"/>
              <a:buChar char="●"/>
            </a:pPr>
            <a:r>
              <a:rPr lang="pt-BR" sz="2300">
                <a:latin typeface="Georgia"/>
                <a:ea typeface="Georgia"/>
                <a:cs typeface="Georgia"/>
                <a:sym typeface="Georgia"/>
              </a:rPr>
              <a:t>Há dificuldades nas diversas camadas do sistema escolar </a:t>
            </a:r>
            <a:r>
              <a:rPr i="1" lang="pt-BR" sz="2300">
                <a:latin typeface="Georgia"/>
                <a:ea typeface="Georgia"/>
                <a:cs typeface="Georgia"/>
                <a:sym typeface="Georgia"/>
              </a:rPr>
              <a:t>(veja texto e powerpoint “Funcionamentos escolares produtores de fracasso e sofrimento”)</a:t>
            </a:r>
            <a:r>
              <a:rPr lang="pt-BR" sz="2300">
                <a:latin typeface="Georgia"/>
                <a:ea typeface="Georgia"/>
                <a:cs typeface="Georgia"/>
                <a:sym typeface="Georgia"/>
              </a:rPr>
              <a:t> que precisam ser levadas em conta ao lidar com alguém que sofre na vida escolar.</a:t>
            </a:r>
            <a:endParaRPr sz="23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74650" lvl="1" marL="914400" rtl="0" algn="just">
              <a:spcBef>
                <a:spcPts val="0"/>
              </a:spcBef>
              <a:spcAft>
                <a:spcPts val="0"/>
              </a:spcAft>
              <a:buClr>
                <a:schemeClr val="accent1"/>
              </a:buClr>
              <a:buSzPts val="2300"/>
              <a:buFont typeface="Georgia"/>
              <a:buChar char="○"/>
            </a:pPr>
            <a:r>
              <a:rPr lang="pt-BR" sz="2300">
                <a:latin typeface="Georgia"/>
                <a:ea typeface="Georgia"/>
                <a:cs typeface="Georgia"/>
                <a:sym typeface="Georgia"/>
              </a:rPr>
              <a:t>Órgão centrais</a:t>
            </a:r>
            <a:endParaRPr sz="2300">
              <a:latin typeface="Georgia"/>
              <a:ea typeface="Georgia"/>
              <a:cs typeface="Georgia"/>
              <a:sym typeface="Georgia"/>
            </a:endParaRPr>
          </a:p>
          <a:p>
            <a:pPr indent="0" lvl="0" marL="914400" rtl="0" algn="just">
              <a:spcBef>
                <a:spcPts val="0"/>
              </a:spcBef>
              <a:spcAft>
                <a:spcPts val="0"/>
              </a:spcAft>
              <a:buNone/>
            </a:pPr>
            <a:r>
              <a:t/>
            </a:r>
            <a:endParaRPr sz="800">
              <a:latin typeface="Georgia"/>
              <a:ea typeface="Georgia"/>
              <a:cs typeface="Georgia"/>
              <a:sym typeface="Georgia"/>
            </a:endParaRPr>
          </a:p>
          <a:p>
            <a:pPr indent="-374650" lvl="1" marL="914400" rtl="0" algn="just">
              <a:spcBef>
                <a:spcPts val="0"/>
              </a:spcBef>
              <a:spcAft>
                <a:spcPts val="0"/>
              </a:spcAft>
              <a:buClr>
                <a:schemeClr val="accent1"/>
              </a:buClr>
              <a:buSzPts val="2300"/>
              <a:buFont typeface="Georgia"/>
              <a:buChar char="○"/>
            </a:pPr>
            <a:r>
              <a:rPr lang="pt-BR" sz="2300">
                <a:latin typeface="Georgia"/>
                <a:ea typeface="Georgia"/>
                <a:cs typeface="Georgia"/>
                <a:sym typeface="Georgia"/>
              </a:rPr>
              <a:t>Unidades Escolares</a:t>
            </a:r>
            <a:endParaRPr sz="2300">
              <a:latin typeface="Georgia"/>
              <a:ea typeface="Georgia"/>
              <a:cs typeface="Georgia"/>
              <a:sym typeface="Georgia"/>
            </a:endParaRPr>
          </a:p>
          <a:p>
            <a:pPr indent="0" lvl="0" marL="914400" rtl="0" algn="just">
              <a:spcBef>
                <a:spcPts val="0"/>
              </a:spcBef>
              <a:spcAft>
                <a:spcPts val="0"/>
              </a:spcAft>
              <a:buNone/>
            </a:pPr>
            <a:r>
              <a:t/>
            </a:r>
            <a:endParaRPr sz="800">
              <a:latin typeface="Georgia"/>
              <a:ea typeface="Georgia"/>
              <a:cs typeface="Georgia"/>
              <a:sym typeface="Georgia"/>
            </a:endParaRPr>
          </a:p>
          <a:p>
            <a:pPr indent="-374650" lvl="1" marL="914400" rtl="0" algn="just">
              <a:spcBef>
                <a:spcPts val="0"/>
              </a:spcBef>
              <a:spcAft>
                <a:spcPts val="0"/>
              </a:spcAft>
              <a:buClr>
                <a:schemeClr val="accent1"/>
              </a:buClr>
              <a:buSzPts val="2300"/>
              <a:buFont typeface="Georgia"/>
              <a:buChar char="○"/>
            </a:pPr>
            <a:r>
              <a:rPr lang="pt-BR" sz="2300">
                <a:latin typeface="Georgia"/>
                <a:ea typeface="Georgia"/>
                <a:cs typeface="Georgia"/>
                <a:sym typeface="Georgia"/>
              </a:rPr>
              <a:t>Escola-pais</a:t>
            </a:r>
            <a:endParaRPr sz="2300">
              <a:latin typeface="Georgia"/>
              <a:ea typeface="Georgia"/>
              <a:cs typeface="Georgia"/>
              <a:sym typeface="Georgia"/>
            </a:endParaRPr>
          </a:p>
          <a:p>
            <a:pPr indent="0" lvl="0" marL="914400" rtl="0" algn="just">
              <a:spcBef>
                <a:spcPts val="0"/>
              </a:spcBef>
              <a:spcAft>
                <a:spcPts val="0"/>
              </a:spcAft>
              <a:buNone/>
            </a:pPr>
            <a:r>
              <a:t/>
            </a:r>
            <a:endParaRPr sz="800">
              <a:latin typeface="Georgia"/>
              <a:ea typeface="Georgia"/>
              <a:cs typeface="Georgia"/>
              <a:sym typeface="Georgia"/>
            </a:endParaRPr>
          </a:p>
          <a:p>
            <a:pPr indent="-374650" lvl="1" marL="914400" rtl="0" algn="just">
              <a:spcBef>
                <a:spcPts val="0"/>
              </a:spcBef>
              <a:spcAft>
                <a:spcPts val="0"/>
              </a:spcAft>
              <a:buClr>
                <a:schemeClr val="accent1"/>
              </a:buClr>
              <a:buSzPts val="2300"/>
              <a:buFont typeface="Georgia"/>
              <a:buChar char="○"/>
            </a:pPr>
            <a:r>
              <a:rPr lang="pt-BR" sz="2300">
                <a:latin typeface="Georgia"/>
                <a:ea typeface="Georgia"/>
                <a:cs typeface="Georgia"/>
                <a:sym typeface="Georgia"/>
              </a:rPr>
              <a:t>Sala de aula</a:t>
            </a:r>
            <a:endParaRPr sz="2300">
              <a:latin typeface="Georgia"/>
              <a:ea typeface="Georgia"/>
              <a:cs typeface="Georgia"/>
              <a:sym typeface="Georgia"/>
            </a:endParaRPr>
          </a:p>
          <a:p>
            <a:pPr indent="0" lvl="0" marL="0" rtl="0" algn="just">
              <a:spcBef>
                <a:spcPts val="700"/>
              </a:spcBef>
              <a:spcAft>
                <a:spcPts val="0"/>
              </a:spcAft>
              <a:buClr>
                <a:schemeClr val="dk1"/>
              </a:buClr>
              <a:buSzPts val="1100"/>
              <a:buFont typeface="Arial"/>
              <a:buNone/>
            </a:pPr>
            <a:r>
              <a:rPr lang="pt-BR" sz="2400">
                <a:latin typeface="Georgia"/>
                <a:ea typeface="Georgia"/>
                <a:cs typeface="Georgia"/>
                <a:sym typeface="Georgia"/>
              </a:rPr>
              <a:t> </a:t>
            </a:r>
            <a:br>
              <a:rPr lang="pt-BR" sz="2400">
                <a:latin typeface="Georgia"/>
                <a:ea typeface="Georgia"/>
                <a:cs typeface="Georgia"/>
                <a:sym typeface="Georgia"/>
              </a:rPr>
            </a:b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41" name="Google Shape;141;p26"/>
          <p:cNvSpPr txBox="1"/>
          <p:nvPr/>
        </p:nvSpPr>
        <p:spPr>
          <a:xfrm>
            <a:off x="720000" y="2131425"/>
            <a:ext cx="7560000" cy="389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3600">
                <a:latin typeface="Georgia"/>
                <a:ea typeface="Georgia"/>
                <a:cs typeface="Georgia"/>
                <a:sym typeface="Georgia"/>
              </a:rPr>
              <a:t>Como psicólogos têm atuado em casos de queixas escolares?</a:t>
            </a:r>
            <a:endParaRPr sz="3600">
              <a:latin typeface="Georgia"/>
              <a:ea typeface="Georgia"/>
              <a:cs typeface="Georgia"/>
              <a:sym typeface="Georgia"/>
            </a:endParaRPr>
          </a:p>
          <a:p>
            <a:pPr indent="0" lvl="0" marL="0" rtl="0" algn="l">
              <a:spcBef>
                <a:spcPts val="0"/>
              </a:spcBef>
              <a:spcAft>
                <a:spcPts val="0"/>
              </a:spcAft>
              <a:buNone/>
            </a:pPr>
            <a:r>
              <a:t/>
            </a:r>
            <a:endParaRPr sz="3600">
              <a:latin typeface="Georgia"/>
              <a:ea typeface="Georgia"/>
              <a:cs typeface="Georgia"/>
              <a:sym typeface="Georgia"/>
            </a:endParaRPr>
          </a:p>
          <a:p>
            <a:pPr indent="-406400" lvl="0" marL="457200" rtl="0" algn="ctr">
              <a:spcBef>
                <a:spcPts val="0"/>
              </a:spcBef>
              <a:spcAft>
                <a:spcPts val="0"/>
              </a:spcAft>
              <a:buClr>
                <a:schemeClr val="accent1"/>
              </a:buClr>
              <a:buSzPts val="2800"/>
              <a:buFont typeface="Georgia"/>
              <a:buChar char="●"/>
            </a:pPr>
            <a:r>
              <a:rPr lang="pt-BR" sz="2800">
                <a:solidFill>
                  <a:schemeClr val="dk1"/>
                </a:solidFill>
                <a:latin typeface="Georgia"/>
                <a:ea typeface="Georgia"/>
                <a:cs typeface="Georgia"/>
                <a:sym typeface="Georgia"/>
              </a:rPr>
              <a:t>Práticas hegemônicas na Saúde</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47" name="Google Shape;147;p27"/>
          <p:cNvSpPr txBox="1"/>
          <p:nvPr/>
        </p:nvSpPr>
        <p:spPr>
          <a:xfrm>
            <a:off x="720000" y="1432700"/>
            <a:ext cx="7560000" cy="1401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800">
                <a:latin typeface="Georgia"/>
                <a:ea typeface="Georgia"/>
                <a:cs typeface="Georgia"/>
                <a:sym typeface="Georgia"/>
              </a:rPr>
              <a:t>Demanda a psicólogos de Unidades de Saúde, de 6 a 14 anos:</a:t>
            </a:r>
            <a:r>
              <a:rPr lang="pt-BR" sz="2800">
                <a:latin typeface="Georgia"/>
                <a:ea typeface="Georgia"/>
                <a:cs typeface="Georgia"/>
                <a:sym typeface="Georgia"/>
              </a:rPr>
              <a:t> </a:t>
            </a:r>
            <a:r>
              <a:rPr lang="pt-BR" sz="2800">
                <a:latin typeface="Georgia"/>
                <a:ea typeface="Georgia"/>
                <a:cs typeface="Georgia"/>
                <a:sym typeface="Georgia"/>
              </a:rPr>
              <a:t>percentuais de tipos de queixa por ano de pesquisa*</a:t>
            </a:r>
            <a:endParaRPr sz="2800">
              <a:latin typeface="Georgia"/>
              <a:ea typeface="Georgia"/>
              <a:cs typeface="Georgia"/>
              <a:sym typeface="Georgia"/>
            </a:endParaRPr>
          </a:p>
        </p:txBody>
      </p:sp>
      <p:graphicFrame>
        <p:nvGraphicFramePr>
          <p:cNvPr id="148" name="Google Shape;148;p27"/>
          <p:cNvGraphicFramePr/>
          <p:nvPr/>
        </p:nvGraphicFramePr>
        <p:xfrm>
          <a:off x="796200" y="2920525"/>
          <a:ext cx="3000000" cy="3000000"/>
        </p:xfrm>
        <a:graphic>
          <a:graphicData uri="http://schemas.openxmlformats.org/drawingml/2006/table">
            <a:tbl>
              <a:tblPr>
                <a:noFill/>
                <a:tableStyleId>{9D39B071-C414-454F-8734-42D2AB065E08}</a:tableStyleId>
              </a:tblPr>
              <a:tblGrid>
                <a:gridCol w="1580325"/>
                <a:gridCol w="2767275"/>
                <a:gridCol w="3212400"/>
              </a:tblGrid>
              <a:tr h="565550">
                <a:tc>
                  <a:txBody>
                    <a:bodyPr/>
                    <a:lstStyle/>
                    <a:p>
                      <a:pPr indent="0" lvl="0" marL="0" rtl="0" algn="l">
                        <a:spcBef>
                          <a:spcPts val="0"/>
                        </a:spcBef>
                        <a:spcAft>
                          <a:spcPts val="0"/>
                        </a:spcAft>
                        <a:buNone/>
                      </a:pPr>
                      <a:r>
                        <a:rPr lang="pt-BR" sz="2400">
                          <a:latin typeface="Georgia"/>
                          <a:ea typeface="Georgia"/>
                          <a:cs typeface="Georgia"/>
                          <a:sym typeface="Georgia"/>
                        </a:rPr>
                        <a:t>Ano</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pt-BR" sz="2400">
                          <a:latin typeface="Georgia"/>
                          <a:ea typeface="Georgia"/>
                          <a:cs typeface="Georgia"/>
                          <a:sym typeface="Georgia"/>
                        </a:rPr>
                        <a:t>Queixas escolares</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pt-BR" sz="2400">
                          <a:latin typeface="Georgia"/>
                          <a:ea typeface="Georgia"/>
                          <a:cs typeface="Georgia"/>
                          <a:sym typeface="Georgia"/>
                        </a:rPr>
                        <a:t>Queixas não-escolares</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r>
              <a:tr h="565550">
                <a:tc>
                  <a:txBody>
                    <a:bodyPr/>
                    <a:lstStyle/>
                    <a:p>
                      <a:pPr indent="0" lvl="0" marL="0" rtl="0" algn="l">
                        <a:spcBef>
                          <a:spcPts val="0"/>
                        </a:spcBef>
                        <a:spcAft>
                          <a:spcPts val="0"/>
                        </a:spcAft>
                        <a:buNone/>
                      </a:pPr>
                      <a:r>
                        <a:rPr lang="pt-BR" sz="2400">
                          <a:latin typeface="Georgia"/>
                          <a:ea typeface="Georgia"/>
                          <a:cs typeface="Georgia"/>
                          <a:sym typeface="Georgia"/>
                        </a:rPr>
                        <a:t>1989</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pt-BR" sz="2400">
                          <a:latin typeface="Georgia"/>
                          <a:ea typeface="Georgia"/>
                          <a:cs typeface="Georgia"/>
                          <a:sym typeface="Georgia"/>
                        </a:rPr>
                        <a:t>71%</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pt-BR" sz="2400">
                          <a:latin typeface="Georgia"/>
                          <a:ea typeface="Georgia"/>
                          <a:cs typeface="Georgia"/>
                          <a:sym typeface="Georgia"/>
                        </a:rPr>
                        <a:t>29%</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5550">
                <a:tc>
                  <a:txBody>
                    <a:bodyPr/>
                    <a:lstStyle/>
                    <a:p>
                      <a:pPr indent="0" lvl="0" marL="0" rtl="0" algn="l">
                        <a:spcBef>
                          <a:spcPts val="0"/>
                        </a:spcBef>
                        <a:spcAft>
                          <a:spcPts val="0"/>
                        </a:spcAft>
                        <a:buNone/>
                      </a:pPr>
                      <a:r>
                        <a:rPr lang="pt-BR" sz="2400">
                          <a:latin typeface="Georgia"/>
                          <a:ea typeface="Georgia"/>
                          <a:cs typeface="Georgia"/>
                          <a:sym typeface="Georgia"/>
                        </a:rPr>
                        <a:t>1993</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pt-BR" sz="2400">
                          <a:latin typeface="Georgia"/>
                          <a:ea typeface="Georgia"/>
                          <a:cs typeface="Georgia"/>
                          <a:sym typeface="Georgia"/>
                        </a:rPr>
                        <a:t>65%</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pt-BR" sz="2400">
                          <a:latin typeface="Georgia"/>
                          <a:ea typeface="Georgia"/>
                          <a:cs typeface="Georgia"/>
                          <a:sym typeface="Georgia"/>
                        </a:rPr>
                        <a:t>35%</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5550">
                <a:tc>
                  <a:txBody>
                    <a:bodyPr/>
                    <a:lstStyle/>
                    <a:p>
                      <a:pPr indent="0" lvl="0" marL="0" rtl="0" algn="l">
                        <a:spcBef>
                          <a:spcPts val="0"/>
                        </a:spcBef>
                        <a:spcAft>
                          <a:spcPts val="0"/>
                        </a:spcAft>
                        <a:buNone/>
                      </a:pPr>
                      <a:r>
                        <a:rPr lang="pt-BR" sz="2400">
                          <a:latin typeface="Georgia"/>
                          <a:ea typeface="Georgia"/>
                          <a:cs typeface="Georgia"/>
                          <a:sym typeface="Georgia"/>
                        </a:rPr>
                        <a:t>2005</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pt-BR" sz="2400">
                          <a:latin typeface="Georgia"/>
                          <a:ea typeface="Georgia"/>
                          <a:cs typeface="Georgia"/>
                          <a:sym typeface="Georgia"/>
                        </a:rPr>
                        <a:t>77%</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pt-BR" sz="2400">
                          <a:latin typeface="Georgia"/>
                          <a:ea typeface="Georgia"/>
                          <a:cs typeface="Georgia"/>
                          <a:sym typeface="Georgia"/>
                        </a:rPr>
                        <a:t>23%</a:t>
                      </a:r>
                      <a:endParaRPr sz="2400">
                        <a:latin typeface="Georgia"/>
                        <a:ea typeface="Georgia"/>
                        <a:cs typeface="Georgia"/>
                        <a:sym typeface="Georgia"/>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49" name="Google Shape;149;p27"/>
          <p:cNvSpPr txBox="1"/>
          <p:nvPr/>
        </p:nvSpPr>
        <p:spPr>
          <a:xfrm>
            <a:off x="741850" y="5258900"/>
            <a:ext cx="7560000" cy="1474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pt-BR" sz="1600">
                <a:latin typeface="Georgia"/>
                <a:ea typeface="Georgia"/>
                <a:cs typeface="Georgia"/>
                <a:sym typeface="Georgia"/>
              </a:rPr>
              <a:t>*Fonte: </a:t>
            </a:r>
            <a:r>
              <a:rPr lang="pt-BR" sz="1600">
                <a:highlight>
                  <a:srgbClr val="F9F9F9"/>
                </a:highlight>
                <a:latin typeface="Georgia"/>
                <a:ea typeface="Georgia"/>
                <a:cs typeface="Georgia"/>
                <a:sym typeface="Georgia"/>
              </a:rPr>
              <a:t>BRAGA PANI, S.G. ; SOUZA, M. P. R. . Da Educação para a Saúde: trajetória dos encaminhamentos escolares de 1989 a 2005. In: Elaine T. Dal Mas Dias; Liliana Pereira Lima Azevedo. (Org.). COLETÂNEA: PSICOLOGIA ESCOLAR E EDUCACIONAL: PESQUISAS, PERCURSOS E INTERVENÇÕES. 1ed.: Paco, 2014, v. , p. 41-63</a:t>
            </a:r>
            <a:endParaRPr sz="16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2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55" name="Google Shape;155;p28"/>
          <p:cNvSpPr txBox="1"/>
          <p:nvPr/>
        </p:nvSpPr>
        <p:spPr>
          <a:xfrm>
            <a:off x="720000" y="1432700"/>
            <a:ext cx="7560000" cy="542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000">
                <a:latin typeface="Georgia"/>
                <a:ea typeface="Georgia"/>
                <a:cs typeface="Georgia"/>
                <a:sym typeface="Georgia"/>
              </a:rPr>
              <a:t>Contatos com escolas nos atendimentos psicológicos a crianças e adolescentes de 6 a 14 anos, em Unidades de Saúde</a:t>
            </a:r>
            <a:endParaRPr sz="3000">
              <a:latin typeface="Georgia"/>
              <a:ea typeface="Georgia"/>
              <a:cs typeface="Georgia"/>
              <a:sym typeface="Georgia"/>
            </a:endParaRPr>
          </a:p>
          <a:p>
            <a:pPr indent="0" lvl="0" marL="0" rtl="0" algn="just">
              <a:spcBef>
                <a:spcPts val="0"/>
              </a:spcBef>
              <a:spcAft>
                <a:spcPts val="0"/>
              </a:spcAft>
              <a:buNone/>
            </a:pPr>
            <a:r>
              <a:t/>
            </a:r>
            <a:endParaRPr sz="1200">
              <a:latin typeface="Georgia"/>
              <a:ea typeface="Georgia"/>
              <a:cs typeface="Georgia"/>
              <a:sym typeface="Georgia"/>
            </a:endParaRPr>
          </a:p>
          <a:p>
            <a:pPr indent="-381000" lvl="0" marL="457200" rtl="0" algn="just">
              <a:spcBef>
                <a:spcPts val="700"/>
              </a:spcBef>
              <a:spcAft>
                <a:spcPts val="0"/>
              </a:spcAft>
              <a:buClr>
                <a:schemeClr val="accent1"/>
              </a:buClr>
              <a:buSzPts val="2400"/>
              <a:buFont typeface="Georgia"/>
              <a:buChar char="●"/>
            </a:pPr>
            <a:r>
              <a:rPr lang="pt-BR" sz="2400">
                <a:latin typeface="Georgia"/>
                <a:ea typeface="Georgia"/>
                <a:cs typeface="Georgia"/>
                <a:sym typeface="Georgia"/>
              </a:rPr>
              <a:t>1993:   7%  (71% de queixas escolares)</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2005:   5%  (77% de queixas escolares)</a:t>
            </a:r>
            <a:endParaRPr sz="2400">
              <a:latin typeface="Georgia"/>
              <a:ea typeface="Georgia"/>
              <a:cs typeface="Georgia"/>
              <a:sym typeface="Georgia"/>
            </a:endParaRPr>
          </a:p>
          <a:p>
            <a:pPr indent="0" lvl="0" marL="457200" rtl="0" algn="just">
              <a:spcBef>
                <a:spcPts val="700"/>
              </a:spcBef>
              <a:spcAft>
                <a:spcPts val="0"/>
              </a:spcAft>
              <a:buNone/>
            </a:pPr>
            <a:r>
              <a:t/>
            </a:r>
            <a:endParaRPr sz="800">
              <a:latin typeface="Georgia"/>
              <a:ea typeface="Georgia"/>
              <a:cs typeface="Georgia"/>
              <a:sym typeface="Georgia"/>
            </a:endParaRPr>
          </a:p>
          <a:p>
            <a:pPr indent="0" lvl="0" marL="0" rtl="0" algn="just">
              <a:spcBef>
                <a:spcPts val="700"/>
              </a:spcBef>
              <a:spcAft>
                <a:spcPts val="0"/>
              </a:spcAft>
              <a:buClr>
                <a:srgbClr val="DD8047"/>
              </a:buClr>
              <a:buSzPts val="2160"/>
              <a:buFont typeface="Noto Sans Symbols"/>
              <a:buNone/>
            </a:pPr>
            <a:r>
              <a:rPr lang="pt-BR" sz="2400">
                <a:latin typeface="Georgia"/>
                <a:ea typeface="Georgia"/>
                <a:cs typeface="Georgia"/>
                <a:sym typeface="Georgia"/>
              </a:rPr>
              <a:t>Por que uma proporção tão menor de contato com escolas, em relação à de queixas escolares? Indícios de uma atuação que pode ser medicalizante, pois parece que não inclui questões de ordem coletiva na raiz do sofrimento - no caso, a escola e seus funcionamentos.</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61" name="Google Shape;161;p29"/>
          <p:cNvSpPr txBox="1"/>
          <p:nvPr/>
        </p:nvSpPr>
        <p:spPr>
          <a:xfrm>
            <a:off x="720000" y="1432700"/>
            <a:ext cx="7560000" cy="5151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600">
                <a:latin typeface="Georgia"/>
                <a:ea typeface="Georgia"/>
                <a:cs typeface="Georgia"/>
                <a:sym typeface="Georgia"/>
              </a:rPr>
              <a:t>Diagnósticos crescentemente dados ou tidos como prováveis em alunos encaminhado à Saúde por problemas na escola: Transtorno do Déficit de Atenção, com ou sem Hiperatividade - TDA e TDAH</a:t>
            </a:r>
            <a:endParaRPr sz="2600">
              <a:latin typeface="Georgia"/>
              <a:ea typeface="Georgia"/>
              <a:cs typeface="Georgia"/>
              <a:sym typeface="Georgia"/>
            </a:endParaRPr>
          </a:p>
          <a:p>
            <a:pPr indent="0" lvl="0" marL="0" rtl="0" algn="just">
              <a:spcBef>
                <a:spcPts val="0"/>
              </a:spcBef>
              <a:spcAft>
                <a:spcPts val="0"/>
              </a:spcAft>
              <a:buNone/>
            </a:pPr>
            <a:r>
              <a:t/>
            </a:r>
            <a:endParaRPr sz="12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74650" lvl="0" marL="457200" rtl="0" algn="just">
              <a:lnSpc>
                <a:spcPct val="100000"/>
              </a:lnSpc>
              <a:spcBef>
                <a:spcPts val="0"/>
              </a:spcBef>
              <a:spcAft>
                <a:spcPts val="0"/>
              </a:spcAft>
              <a:buClr>
                <a:schemeClr val="accent1"/>
              </a:buClr>
              <a:buSzPts val="2300"/>
              <a:buFont typeface="Georgia"/>
              <a:buChar char="●"/>
            </a:pPr>
            <a:r>
              <a:rPr lang="pt-BR" sz="2300">
                <a:latin typeface="Georgia"/>
                <a:ea typeface="Georgia"/>
                <a:cs typeface="Georgia"/>
                <a:sym typeface="Georgia"/>
              </a:rPr>
              <a:t>Definidos como distúrbios neurológicos e genéticos, não têm comprovação clínica ou laboratorial. </a:t>
            </a:r>
            <a:endParaRPr sz="23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74650" lvl="0" marL="457200" rtl="0" algn="just">
              <a:lnSpc>
                <a:spcPct val="100000"/>
              </a:lnSpc>
              <a:spcBef>
                <a:spcPts val="0"/>
              </a:spcBef>
              <a:spcAft>
                <a:spcPts val="0"/>
              </a:spcAft>
              <a:buClr>
                <a:schemeClr val="accent1"/>
              </a:buClr>
              <a:buSzPts val="2300"/>
              <a:buFont typeface="Georgia"/>
              <a:buChar char="●"/>
            </a:pPr>
            <a:r>
              <a:rPr lang="pt-BR" sz="2300">
                <a:latin typeface="Georgia"/>
                <a:ea typeface="Georgia"/>
                <a:cs typeface="Georgia"/>
                <a:sym typeface="Georgia"/>
              </a:rPr>
              <a:t>Definição vaga e abrangente; a forma de fazer o diagnóstico é subjetiva e discutível.</a:t>
            </a:r>
            <a:endParaRPr sz="23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lang="pt-BR" sz="2300">
                <a:latin typeface="Georgia"/>
                <a:ea typeface="Georgia"/>
                <a:cs typeface="Georgia"/>
                <a:sym typeface="Georgia"/>
              </a:rPr>
              <a:t>São tratados principalmente com cloridrato de metilfenidato (Ritalina e Concerta), nocivo à saúde, podendo levar até a óbito (visualizar bula)</a:t>
            </a:r>
            <a:r>
              <a:rPr lang="pt-BR" sz="2400">
                <a:latin typeface="Georgia"/>
                <a:ea typeface="Georgia"/>
                <a:cs typeface="Georgia"/>
                <a:sym typeface="Georgia"/>
              </a:rPr>
              <a:t>.</a:t>
            </a:r>
            <a:endParaRPr sz="2400">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3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67" name="Google Shape;167;p30"/>
          <p:cNvSpPr txBox="1"/>
          <p:nvPr/>
        </p:nvSpPr>
        <p:spPr>
          <a:xfrm>
            <a:off x="720000" y="1432700"/>
            <a:ext cx="7560000" cy="52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latin typeface="Georgia"/>
                <a:ea typeface="Georgia"/>
                <a:cs typeface="Georgia"/>
                <a:sym typeface="Georgia"/>
              </a:rPr>
              <a:t>Estimativas de ocorrência de dislexia (outro diagnóstico crescente na população escolar) e TDA/TDAH na população, feitas por seus defensores</a:t>
            </a:r>
            <a:endParaRPr sz="2800">
              <a:latin typeface="Georgia"/>
              <a:ea typeface="Georgia"/>
              <a:cs typeface="Georgia"/>
              <a:sym typeface="Georgia"/>
            </a:endParaRPr>
          </a:p>
          <a:p>
            <a:pPr indent="0" lvl="0" marL="0" rtl="0" algn="just">
              <a:spcBef>
                <a:spcPts val="0"/>
              </a:spcBef>
              <a:spcAft>
                <a:spcPts val="0"/>
              </a:spcAft>
              <a:buNone/>
            </a:pPr>
            <a:r>
              <a:t/>
            </a:r>
            <a:endParaRPr sz="2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Dislexia: até 18%</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TDAH: até 5% - 33% (esta última estimativa refere-se a meninos brancos de Virgínia*)</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0" lvl="0" marL="0" rtl="0" algn="just">
              <a:spcBef>
                <a:spcPts val="700"/>
              </a:spcBef>
              <a:spcAft>
                <a:spcPts val="0"/>
              </a:spcAft>
              <a:buClr>
                <a:srgbClr val="DD8047"/>
              </a:buClr>
              <a:buSzPts val="1740"/>
              <a:buFont typeface="Noto Sans Symbols"/>
              <a:buNone/>
            </a:pPr>
            <a:r>
              <a:rPr lang="pt-BR" sz="2400">
                <a:latin typeface="Georgia"/>
                <a:ea typeface="Georgia"/>
                <a:cs typeface="Georgia"/>
                <a:sym typeface="Georgia"/>
              </a:rPr>
              <a:t>São índices tão altos que obrigariam a uma revisão do conceito de normalidade.</a:t>
            </a:r>
            <a:endParaRPr sz="2400">
              <a:latin typeface="Georgia"/>
              <a:ea typeface="Georgia"/>
              <a:cs typeface="Georgia"/>
              <a:sym typeface="Georgia"/>
            </a:endParaRPr>
          </a:p>
          <a:p>
            <a:pPr indent="-319087" lvl="0" marL="319087" rtl="0" algn="just">
              <a:spcBef>
                <a:spcPts val="700"/>
              </a:spcBef>
              <a:spcAft>
                <a:spcPts val="0"/>
              </a:spcAft>
              <a:buClr>
                <a:srgbClr val="DD8047"/>
              </a:buClr>
              <a:buSzPts val="1200"/>
              <a:buFont typeface="Noto Sans Symbols"/>
              <a:buNone/>
            </a:pPr>
            <a:r>
              <a:rPr lang="pt-BR" sz="1800">
                <a:latin typeface="Georgia"/>
                <a:ea typeface="Georgia"/>
                <a:cs typeface="Georgia"/>
                <a:sym typeface="Georgia"/>
              </a:rPr>
              <a:t>* Harvard Health Publications, 18/03/2017</a:t>
            </a:r>
            <a:endParaRPr sz="18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3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73" name="Google Shape;173;p31"/>
          <p:cNvSpPr txBox="1"/>
          <p:nvPr/>
        </p:nvSpPr>
        <p:spPr>
          <a:xfrm>
            <a:off x="720000" y="1432700"/>
            <a:ext cx="2385900" cy="30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Instrumento de diagnóstico de TDA/TDAH comum, que chegou a ser política pública na SME-SP (não mais): o SNAP IV</a:t>
            </a:r>
            <a:endParaRPr sz="2400">
              <a:latin typeface="Georgia"/>
              <a:ea typeface="Georgia"/>
              <a:cs typeface="Georgia"/>
              <a:sym typeface="Georgia"/>
            </a:endParaRPr>
          </a:p>
        </p:txBody>
      </p:sp>
      <p:pic>
        <p:nvPicPr>
          <p:cNvPr descr="C:\Users\Bia\Documents\Orient. Queixa  Escolar\Medicalização\compras e dispensaç metilf SMSs\Ritalina -SMS-PMSP\PROTOCOLO FRENTE.jpg" id="174" name="Google Shape;174;p31"/>
          <p:cNvPicPr preferRelativeResize="0"/>
          <p:nvPr/>
        </p:nvPicPr>
        <p:blipFill rotWithShape="1">
          <a:blip r:embed="rId4">
            <a:alphaModFix/>
          </a:blip>
          <a:srcRect b="0" l="0" r="0" t="0"/>
          <a:stretch/>
        </p:blipFill>
        <p:spPr>
          <a:xfrm>
            <a:off x="2950550" y="997475"/>
            <a:ext cx="5040000" cy="586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65" name="Google Shape;65;p14"/>
          <p:cNvSpPr txBox="1"/>
          <p:nvPr/>
        </p:nvSpPr>
        <p:spPr>
          <a:xfrm>
            <a:off x="720000" y="1440000"/>
            <a:ext cx="7560000" cy="5238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pt-BR" sz="3600">
                <a:latin typeface="Georgia"/>
                <a:ea typeface="Georgia"/>
                <a:cs typeface="Georgia"/>
                <a:sym typeface="Georgia"/>
              </a:rPr>
              <a:t>Medicalização: conceituando</a:t>
            </a:r>
            <a:endParaRPr sz="3600">
              <a:latin typeface="Georgia"/>
              <a:ea typeface="Georgia"/>
              <a:cs typeface="Georgia"/>
              <a:sym typeface="Georgia"/>
            </a:endParaRPr>
          </a:p>
          <a:p>
            <a:pPr indent="0" lvl="0" marL="0" rtl="0" algn="just">
              <a:lnSpc>
                <a:spcPct val="100000"/>
              </a:lnSpc>
              <a:spcBef>
                <a:spcPts val="0"/>
              </a:spcBef>
              <a:spcAft>
                <a:spcPts val="0"/>
              </a:spcAft>
              <a:buClr>
                <a:srgbClr val="DD8047"/>
              </a:buClr>
              <a:buSzPts val="1620"/>
              <a:buFont typeface="Noto Sans Symbols"/>
              <a:buNone/>
            </a:pPr>
            <a:r>
              <a:t/>
            </a:r>
            <a:endParaRPr i="1" sz="800">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i="1" lang="pt-BR" sz="2400">
                <a:latin typeface="Georgia"/>
                <a:ea typeface="Georgia"/>
                <a:cs typeface="Georgia"/>
                <a:sym typeface="Georgia"/>
              </a:rPr>
              <a:t>... nomeamos como Medicalização ao processo de conferir uma </a:t>
            </a:r>
            <a:r>
              <a:rPr b="1" i="1" lang="pt-BR" sz="2400">
                <a:latin typeface="Georgia"/>
                <a:ea typeface="Georgia"/>
                <a:cs typeface="Georgia"/>
                <a:sym typeface="Georgia"/>
              </a:rPr>
              <a:t>aparência de problema de Saúde </a:t>
            </a:r>
            <a:r>
              <a:rPr i="1" lang="pt-BR" sz="2400">
                <a:latin typeface="Georgia"/>
                <a:ea typeface="Georgia"/>
                <a:cs typeface="Georgia"/>
                <a:sym typeface="Georgia"/>
              </a:rPr>
              <a:t>individual (acréscimo nosso)</a:t>
            </a:r>
            <a:r>
              <a:rPr b="1" i="1" lang="pt-BR" sz="2400">
                <a:latin typeface="Georgia"/>
                <a:ea typeface="Georgia"/>
                <a:cs typeface="Georgia"/>
                <a:sym typeface="Georgia"/>
              </a:rPr>
              <a:t> a questões de outra natureza, geralmente de natureza social</a:t>
            </a:r>
            <a:r>
              <a:rPr i="1" lang="pt-BR" sz="2400">
                <a:latin typeface="Georgia"/>
                <a:ea typeface="Georgia"/>
                <a:cs typeface="Georgia"/>
                <a:sym typeface="Georgia"/>
              </a:rPr>
              <a:t>, coletiva (acréscimo nosso)</a:t>
            </a:r>
            <a:r>
              <a:rPr b="1" i="1" lang="pt-BR" sz="2400">
                <a:latin typeface="Georgia"/>
                <a:ea typeface="Georgia"/>
                <a:cs typeface="Georgia"/>
                <a:sym typeface="Georgia"/>
              </a:rPr>
              <a:t>.</a:t>
            </a:r>
            <a:r>
              <a:rPr i="1" lang="pt-BR" sz="2400">
                <a:latin typeface="Georgia"/>
                <a:ea typeface="Georgia"/>
                <a:cs typeface="Georgia"/>
                <a:sym typeface="Georgia"/>
              </a:rPr>
              <a:t> Não se restringe ao âmbito da Medicina e dos tratamentos medicamentosos, mas diz respeito também a campos de outros profissionais de Saúde, como psicólogos e fonoaudiólogos, por exemplo. O termo Patologização tem sido utilizado com significado semelhante. (ANGELUCCI e SOUZA, p. 9)</a:t>
            </a:r>
            <a:endParaRPr i="1" sz="2400">
              <a:latin typeface="Georgia"/>
              <a:ea typeface="Georgia"/>
              <a:cs typeface="Georgia"/>
              <a:sym typeface="Georgia"/>
            </a:endParaRPr>
          </a:p>
          <a:p>
            <a:pPr indent="-216217" lvl="0" marL="319087" rtl="0" algn="just">
              <a:spcBef>
                <a:spcPts val="700"/>
              </a:spcBef>
              <a:spcAft>
                <a:spcPts val="0"/>
              </a:spcAft>
              <a:buClr>
                <a:srgbClr val="DD8047"/>
              </a:buClr>
              <a:buSzPts val="1620"/>
              <a:buFont typeface="Noto Sans Symbols"/>
              <a:buNone/>
            </a:pPr>
            <a:r>
              <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80" name="Google Shape;180;p32"/>
          <p:cNvSpPr txBox="1"/>
          <p:nvPr/>
        </p:nvSpPr>
        <p:spPr>
          <a:xfrm>
            <a:off x="720000" y="1440000"/>
            <a:ext cx="7560000" cy="5062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600">
                <a:latin typeface="Georgia"/>
                <a:ea typeface="Georgia"/>
                <a:cs typeface="Georgia"/>
                <a:sym typeface="Georgia"/>
              </a:rPr>
              <a:t>Algumas questões do SNAP -IV (sugestão: junte um grupo de colegas e vejam quantos respondem SIM a cada uma)</a:t>
            </a:r>
            <a:endParaRPr sz="2600">
              <a:latin typeface="Georgia"/>
              <a:ea typeface="Georgia"/>
              <a:cs typeface="Georgia"/>
              <a:sym typeface="Georgia"/>
            </a:endParaRPr>
          </a:p>
          <a:p>
            <a:pPr indent="0" lvl="0" marL="0" rtl="0" algn="just">
              <a:spcBef>
                <a:spcPts val="0"/>
              </a:spcBef>
              <a:spcAft>
                <a:spcPts val="0"/>
              </a:spcAft>
              <a:buNone/>
            </a:pPr>
            <a:r>
              <a:t/>
            </a:r>
            <a:endParaRPr sz="12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latin typeface="Georgia"/>
                <a:ea typeface="Georgia"/>
                <a:cs typeface="Georgia"/>
                <a:sym typeface="Georgia"/>
              </a:rPr>
              <a:t>Tem dificuldade para organizar tarefas e atividades</a:t>
            </a:r>
            <a:endParaRPr sz="22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latin typeface="Georgia"/>
                <a:ea typeface="Georgia"/>
                <a:cs typeface="Georgia"/>
                <a:sym typeface="Georgia"/>
              </a:rPr>
              <a:t>Distrai-se com estímulos externos</a:t>
            </a:r>
            <a:endParaRPr sz="22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latin typeface="Georgia"/>
                <a:ea typeface="Georgia"/>
                <a:cs typeface="Georgia"/>
                <a:sym typeface="Georgia"/>
              </a:rPr>
              <a:t>É esquecido(a) em atividades do dia-a-dia</a:t>
            </a:r>
            <a:endParaRPr sz="22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latin typeface="Georgia"/>
                <a:ea typeface="Georgia"/>
                <a:cs typeface="Georgia"/>
                <a:sym typeface="Georgia"/>
              </a:rPr>
              <a:t>Mexe com as mãos ou os pés ou se remexe na cadeira</a:t>
            </a:r>
            <a:endParaRPr sz="22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latin typeface="Georgia"/>
                <a:ea typeface="Georgia"/>
                <a:cs typeface="Georgia"/>
                <a:sym typeface="Georgia"/>
              </a:rPr>
              <a:t>Responde a perguntas de forma precipitada antes delas terem sido terminadas</a:t>
            </a:r>
            <a:endParaRPr sz="22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latin typeface="Georgia"/>
                <a:ea typeface="Georgia"/>
                <a:cs typeface="Georgia"/>
                <a:sym typeface="Georgia"/>
              </a:rPr>
              <a:t>Tem dificuldade de esperar sua vez</a:t>
            </a:r>
            <a:endParaRPr sz="2200">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rPr lang="pt-BR" sz="2200">
                <a:latin typeface="Georgia"/>
                <a:ea typeface="Georgia"/>
                <a:cs typeface="Georgia"/>
                <a:sym typeface="Georgia"/>
              </a:rPr>
              <a:t>(Identificaram-se?)</a:t>
            </a:r>
            <a:endParaRPr sz="2200">
              <a:latin typeface="Georgia"/>
              <a:ea typeface="Georgia"/>
              <a:cs typeface="Georgia"/>
              <a:sym typeface="Georgia"/>
            </a:endParaRPr>
          </a:p>
          <a:p>
            <a:pPr indent="0" lvl="0" marL="0" rtl="0" algn="just">
              <a:spcBef>
                <a:spcPts val="0"/>
              </a:spcBef>
              <a:spcAft>
                <a:spcPts val="0"/>
              </a:spcAft>
              <a:buNone/>
            </a:pPr>
            <a:r>
              <a:t/>
            </a:r>
            <a:endParaRPr sz="2200">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3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86" name="Google Shape;186;p33"/>
          <p:cNvSpPr txBox="1"/>
          <p:nvPr/>
        </p:nvSpPr>
        <p:spPr>
          <a:xfrm>
            <a:off x="720000" y="1432700"/>
            <a:ext cx="7560000" cy="510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sz="2800">
                <a:latin typeface="Georgia"/>
                <a:ea typeface="Georgia"/>
                <a:cs typeface="Georgia"/>
                <a:sym typeface="Georgia"/>
              </a:rPr>
              <a:t>Esta lista de perguntas é ilustrativa de uma característica central no modo como opera a medicalização: a fragmentação. Abstraem-se elementos essenciais para uma abordagem compreensiva:</a:t>
            </a:r>
            <a:endParaRPr sz="2800">
              <a:latin typeface="Georgia"/>
              <a:ea typeface="Georgia"/>
              <a:cs typeface="Georgia"/>
              <a:sym typeface="Georgia"/>
            </a:endParaRPr>
          </a:p>
          <a:p>
            <a:pPr indent="0" lvl="0" marL="0" rtl="0" algn="just">
              <a:lnSpc>
                <a:spcPct val="100000"/>
              </a:lnSpc>
              <a:spcBef>
                <a:spcPts val="0"/>
              </a:spcBef>
              <a:spcAft>
                <a:spcPts val="0"/>
              </a:spcAft>
              <a:buNone/>
            </a:pPr>
            <a:r>
              <a:t/>
            </a:r>
            <a:endParaRPr sz="1200">
              <a:latin typeface="Georgia"/>
              <a:ea typeface="Georgia"/>
              <a:cs typeface="Georgia"/>
              <a:sym typeface="Georgia"/>
            </a:endParaRPr>
          </a:p>
          <a:p>
            <a:pPr indent="-368300" lvl="0" marL="457200" rtl="0" algn="just">
              <a:lnSpc>
                <a:spcPct val="100000"/>
              </a:lnSpc>
              <a:spcBef>
                <a:spcPts val="0"/>
              </a:spcBef>
              <a:spcAft>
                <a:spcPts val="0"/>
              </a:spcAft>
              <a:buClr>
                <a:schemeClr val="accent1"/>
              </a:buClr>
              <a:buSzPts val="2200"/>
              <a:buFont typeface="Georgia"/>
              <a:buChar char="●"/>
            </a:pPr>
            <a:r>
              <a:rPr b="1" lang="pt-BR" sz="2200">
                <a:latin typeface="Georgia"/>
                <a:ea typeface="Georgia"/>
                <a:cs typeface="Georgia"/>
                <a:sym typeface="Georgia"/>
              </a:rPr>
              <a:t>C</a:t>
            </a:r>
            <a:r>
              <a:rPr b="1" lang="pt-BR" sz="2200">
                <a:latin typeface="Georgia"/>
                <a:ea typeface="Georgia"/>
                <a:cs typeface="Georgia"/>
                <a:sym typeface="Georgia"/>
              </a:rPr>
              <a:t>ontexto</a:t>
            </a:r>
            <a:r>
              <a:rPr lang="pt-BR" sz="2200">
                <a:latin typeface="Georgia"/>
                <a:ea typeface="Georgia"/>
                <a:cs typeface="Georgia"/>
                <a:sym typeface="Georgia"/>
              </a:rPr>
              <a:t> em que o comportamento se apresenta (agita os pés em que circunstância? Em que lugar?)</a:t>
            </a:r>
            <a:endParaRPr sz="22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68300" lvl="0" marL="457200" rtl="0" algn="just">
              <a:lnSpc>
                <a:spcPct val="100000"/>
              </a:lnSpc>
              <a:spcBef>
                <a:spcPts val="0"/>
              </a:spcBef>
              <a:spcAft>
                <a:spcPts val="0"/>
              </a:spcAft>
              <a:buClr>
                <a:schemeClr val="accent1"/>
              </a:buClr>
              <a:buSzPts val="2200"/>
              <a:buChar char="●"/>
            </a:pPr>
            <a:r>
              <a:rPr lang="pt-BR" sz="2200">
                <a:latin typeface="Georgia"/>
                <a:ea typeface="Georgia"/>
                <a:cs typeface="Georgia"/>
                <a:sym typeface="Georgia"/>
              </a:rPr>
              <a:t>O </a:t>
            </a:r>
            <a:r>
              <a:rPr b="1" lang="pt-BR" sz="2200">
                <a:latin typeface="Georgia"/>
                <a:ea typeface="Georgia"/>
                <a:cs typeface="Georgia"/>
                <a:sym typeface="Georgia"/>
              </a:rPr>
              <a:t>objeto</a:t>
            </a:r>
            <a:r>
              <a:rPr lang="pt-BR" sz="2200">
                <a:latin typeface="Georgia"/>
                <a:ea typeface="Georgia"/>
                <a:cs typeface="Georgia"/>
                <a:sym typeface="Georgia"/>
              </a:rPr>
              <a:t> a que se refere (quais tarefas e atividades tem dificuldade para organizar? Quais não tem?)</a:t>
            </a:r>
            <a:endParaRPr sz="22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0" lvl="0" marL="457200" rtl="0" algn="just">
              <a:lnSpc>
                <a:spcPct val="100000"/>
              </a:lnSpc>
              <a:spcBef>
                <a:spcPts val="0"/>
              </a:spcBef>
              <a:spcAft>
                <a:spcPts val="0"/>
              </a:spcAft>
              <a:buNone/>
            </a:pPr>
            <a:r>
              <a:t/>
            </a:r>
            <a:endParaRPr sz="1900">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Google Shape;191;p3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92" name="Google Shape;192;p34"/>
          <p:cNvSpPr txBox="1"/>
          <p:nvPr/>
        </p:nvSpPr>
        <p:spPr>
          <a:xfrm>
            <a:off x="720000" y="1432700"/>
            <a:ext cx="7560000" cy="510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sz="2800">
                <a:latin typeface="Georgia"/>
                <a:ea typeface="Georgia"/>
                <a:cs typeface="Georgia"/>
                <a:sym typeface="Georgia"/>
              </a:rPr>
              <a:t>(...) </a:t>
            </a:r>
            <a:r>
              <a:rPr lang="pt-BR" sz="2800">
                <a:latin typeface="Georgia"/>
                <a:ea typeface="Georgia"/>
                <a:cs typeface="Georgia"/>
                <a:sym typeface="Georgia"/>
              </a:rPr>
              <a:t>Esta lista de perguntas é ilustrativa de uma característica central no modo como opera a medicalização: a fragmentação. Abstraem-se elementos essenciais para uma abordagem compreensiva:</a:t>
            </a:r>
            <a:endParaRPr sz="28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Char char="●"/>
            </a:pPr>
            <a:r>
              <a:rPr b="1" lang="pt-BR" sz="2200">
                <a:latin typeface="Georgia"/>
                <a:ea typeface="Georgia"/>
                <a:cs typeface="Georgia"/>
                <a:sym typeface="Georgia"/>
              </a:rPr>
              <a:t>História</a:t>
            </a:r>
            <a:r>
              <a:rPr lang="pt-BR" sz="2200">
                <a:latin typeface="Georgia"/>
                <a:ea typeface="Georgia"/>
                <a:cs typeface="Georgia"/>
                <a:sym typeface="Georgia"/>
              </a:rPr>
              <a:t>, processo (sempre se comportou assim? A partir de quando? Teve períodos diferenciados? O que ocorria em sua vida, em cada um desses momentos?)</a:t>
            </a:r>
            <a:endParaRPr sz="2200">
              <a:latin typeface="Georgia"/>
              <a:ea typeface="Georgia"/>
              <a:cs typeface="Georgia"/>
              <a:sym typeface="Georgia"/>
            </a:endParaRPr>
          </a:p>
          <a:p>
            <a:pPr indent="0" lvl="0" marL="0" rtl="0" algn="just">
              <a:spcBef>
                <a:spcPts val="0"/>
              </a:spcBef>
              <a:spcAft>
                <a:spcPts val="0"/>
              </a:spcAft>
              <a:buNone/>
            </a:pPr>
            <a:r>
              <a:t/>
            </a:r>
            <a:endParaRPr sz="2200">
              <a:latin typeface="Georgia"/>
              <a:ea typeface="Georgia"/>
              <a:cs typeface="Georgia"/>
              <a:sym typeface="Georgia"/>
            </a:endParaRPr>
          </a:p>
          <a:p>
            <a:pPr indent="-368300" lvl="0" marL="457200" rtl="0" algn="just">
              <a:spcBef>
                <a:spcPts val="0"/>
              </a:spcBef>
              <a:spcAft>
                <a:spcPts val="0"/>
              </a:spcAft>
              <a:buClr>
                <a:schemeClr val="accent1"/>
              </a:buClr>
              <a:buSzPts val="2200"/>
              <a:buChar char="●"/>
            </a:pPr>
            <a:r>
              <a:rPr b="1" lang="pt-BR" sz="2200">
                <a:latin typeface="Georgia"/>
                <a:ea typeface="Georgia"/>
                <a:cs typeface="Georgia"/>
                <a:sym typeface="Georgia"/>
              </a:rPr>
              <a:t>Características do sujeito</a:t>
            </a:r>
            <a:r>
              <a:rPr lang="pt-BR" sz="2200">
                <a:latin typeface="Georgia"/>
                <a:ea typeface="Georgia"/>
                <a:cs typeface="Georgia"/>
                <a:sym typeface="Georgia"/>
              </a:rPr>
              <a:t>, singular e nunca genérico (qual é sua idade? Só se diz que é para crianças e adolescentes. Mas é o mesmo ter 6 ou 15 anos e ter dificuldade de esperar sua vez para falar?)</a:t>
            </a:r>
            <a:endParaRPr sz="2200">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Google Shape;197;p3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98" name="Google Shape;198;p35"/>
          <p:cNvSpPr txBox="1"/>
          <p:nvPr/>
        </p:nvSpPr>
        <p:spPr>
          <a:xfrm>
            <a:off x="720000" y="1440000"/>
            <a:ext cx="7560000" cy="44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000">
                <a:latin typeface="Georgia"/>
                <a:ea typeface="Georgia"/>
                <a:cs typeface="Georgia"/>
                <a:sym typeface="Georgia"/>
              </a:rPr>
              <a:t>Vejamos outro diagnóstico comum e crescente: </a:t>
            </a:r>
            <a:r>
              <a:rPr b="1" lang="pt-BR" sz="3000">
                <a:latin typeface="Georgia"/>
                <a:ea typeface="Georgia"/>
                <a:cs typeface="Georgia"/>
                <a:sym typeface="Georgia"/>
              </a:rPr>
              <a:t>Dislexia</a:t>
            </a:r>
            <a:endParaRPr b="1" sz="3000">
              <a:latin typeface="Georgia"/>
              <a:ea typeface="Georgia"/>
              <a:cs typeface="Georgia"/>
              <a:sym typeface="Georgia"/>
            </a:endParaRPr>
          </a:p>
          <a:p>
            <a:pPr indent="0" lvl="0" marL="0" rtl="0" algn="just">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rPr lang="pt-BR" sz="2400" u="sng">
                <a:latin typeface="Georgia"/>
                <a:ea typeface="Georgia"/>
                <a:cs typeface="Georgia"/>
                <a:sym typeface="Georgia"/>
              </a:rPr>
              <a:t>Supostamente</a:t>
            </a:r>
            <a:r>
              <a:rPr lang="pt-BR" sz="2400">
                <a:latin typeface="Georgia"/>
                <a:ea typeface="Georgia"/>
                <a:cs typeface="Georgia"/>
                <a:sym typeface="Georgia"/>
              </a:rPr>
              <a:t>, seria um </a:t>
            </a:r>
            <a:r>
              <a:rPr i="1" lang="pt-BR" sz="2400">
                <a:latin typeface="Georgia"/>
                <a:ea typeface="Georgia"/>
                <a:cs typeface="Georgia"/>
                <a:sym typeface="Georgia"/>
              </a:rPr>
              <a:t>distúrbio ou transtorno de aprendizagem na área da leitura, escrita e soletração, neurológico e genético </a:t>
            </a:r>
            <a:r>
              <a:rPr lang="pt-BR" sz="2400">
                <a:latin typeface="Georgia"/>
                <a:ea typeface="Georgia"/>
                <a:cs typeface="Georgia"/>
                <a:sym typeface="Georgia"/>
              </a:rPr>
              <a:t>(definição da Associação Brasileira de Dislexia-ABD, referência nesse diagnóstico)</a:t>
            </a:r>
            <a:endParaRPr sz="2400">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3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04" name="Google Shape;204;p36"/>
          <p:cNvSpPr txBox="1"/>
          <p:nvPr/>
        </p:nvSpPr>
        <p:spPr>
          <a:xfrm>
            <a:off x="720000" y="1440000"/>
            <a:ext cx="7560000" cy="4874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latin typeface="Georgia"/>
                <a:ea typeface="Georgia"/>
                <a:cs typeface="Georgia"/>
                <a:sym typeface="Georgia"/>
              </a:rPr>
              <a:t>Estes são os únicos sintomas que necessariamente são apresentados pelos que a ABD diz serem disléxicos. Os demais podem ou não ocorrer.</a:t>
            </a:r>
            <a:endParaRPr sz="24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0" lvl="0" marL="0" rtl="0" algn="just">
              <a:spcBef>
                <a:spcPts val="0"/>
              </a:spcBef>
              <a:spcAft>
                <a:spcPts val="0"/>
              </a:spcAft>
              <a:buNone/>
            </a:pPr>
            <a:r>
              <a:rPr lang="pt-BR" sz="2400">
                <a:latin typeface="Georgia"/>
                <a:ea typeface="Georgia"/>
                <a:cs typeface="Georgia"/>
                <a:sym typeface="Georgia"/>
              </a:rPr>
              <a:t>Milhões de brasileiros se encaixam: um imenso mercado! </a:t>
            </a:r>
            <a:endParaRPr sz="2400">
              <a:latin typeface="Georgia"/>
              <a:ea typeface="Georgia"/>
              <a:cs typeface="Georgia"/>
              <a:sym typeface="Georgia"/>
            </a:endParaRPr>
          </a:p>
          <a:p>
            <a:pPr indent="-319087" lvl="0" marL="319087" rtl="0" algn="just">
              <a:spcBef>
                <a:spcPts val="0"/>
              </a:spcBef>
              <a:spcAft>
                <a:spcPts val="0"/>
              </a:spcAft>
              <a:buClr>
                <a:srgbClr val="DD8047"/>
              </a:buClr>
              <a:buSzPts val="1680"/>
              <a:buFont typeface="Noto Sans Symbols"/>
              <a:buNone/>
            </a:pPr>
            <a:r>
              <a:t/>
            </a:r>
            <a:endParaRPr sz="2400">
              <a:latin typeface="Georgia"/>
              <a:ea typeface="Georgia"/>
              <a:cs typeface="Georgia"/>
              <a:sym typeface="Georgia"/>
            </a:endParaRPr>
          </a:p>
          <a:p>
            <a:pPr indent="-319087" lvl="0" marL="319087" rtl="0" algn="just">
              <a:spcBef>
                <a:spcPts val="700"/>
              </a:spcBef>
              <a:spcAft>
                <a:spcPts val="0"/>
              </a:spcAft>
              <a:buNone/>
            </a:pPr>
            <a:r>
              <a:rPr lang="pt-BR" sz="2400">
                <a:latin typeface="Georgia"/>
                <a:ea typeface="Georgia"/>
                <a:cs typeface="Georgia"/>
                <a:sym typeface="Georgia"/>
              </a:rPr>
              <a:t>“Haverá sempre:</a:t>
            </a:r>
            <a:endParaRPr sz="2400">
              <a:latin typeface="Georgia"/>
              <a:ea typeface="Georgia"/>
              <a:cs typeface="Georgia"/>
              <a:sym typeface="Georgia"/>
            </a:endParaRPr>
          </a:p>
          <a:p>
            <a:pPr indent="-319087" lvl="0" marL="319087" rtl="0" algn="just">
              <a:spcBef>
                <a:spcPts val="70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dificuldades com a linguagem escrita;</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dificuldades em escrever;</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dificuldades com a ortografia, e</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lentidão na aprendizagem da leitura.”</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3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10" name="Google Shape;210;p37"/>
          <p:cNvSpPr txBox="1"/>
          <p:nvPr/>
        </p:nvSpPr>
        <p:spPr>
          <a:xfrm>
            <a:off x="720000" y="1440000"/>
            <a:ext cx="7560000" cy="535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500">
                <a:latin typeface="Georgia"/>
                <a:ea typeface="Georgia"/>
                <a:cs typeface="Georgia"/>
                <a:sym typeface="Georgia"/>
              </a:rPr>
              <a:t>Estes são os critérios de exclusão do diagnóstico de dislexia, segundo a ABD. Condições desfavoráveis de ENSINO não são consideradas. Centram-se no INDIVÍDUO, desconsiderando o ambiente.</a:t>
            </a:r>
            <a:endParaRPr sz="2500">
              <a:latin typeface="Georgia"/>
              <a:ea typeface="Georgia"/>
              <a:cs typeface="Georgia"/>
              <a:sym typeface="Georgia"/>
            </a:endParaRPr>
          </a:p>
          <a:p>
            <a:pPr indent="0" lvl="0" marL="0" rtl="0" algn="just">
              <a:lnSpc>
                <a:spcPct val="90000"/>
              </a:lnSpc>
              <a:spcBef>
                <a:spcPts val="700"/>
              </a:spcBef>
              <a:spcAft>
                <a:spcPts val="0"/>
              </a:spcAft>
              <a:buNone/>
            </a:pPr>
            <a:r>
              <a:t/>
            </a:r>
            <a:endParaRPr sz="800">
              <a:latin typeface="Georgia"/>
              <a:ea typeface="Georgia"/>
              <a:cs typeface="Georgia"/>
              <a:sym typeface="Georgia"/>
            </a:endParaRPr>
          </a:p>
          <a:p>
            <a:pPr indent="-381000" lvl="0" marL="457200" rtl="0" algn="just">
              <a:lnSpc>
                <a:spcPct val="90000"/>
              </a:lnSpc>
              <a:spcBef>
                <a:spcPts val="700"/>
              </a:spcBef>
              <a:spcAft>
                <a:spcPts val="0"/>
              </a:spcAft>
              <a:buClr>
                <a:schemeClr val="accent1"/>
              </a:buClr>
              <a:buSzPts val="2400"/>
              <a:buFont typeface="Georgia"/>
              <a:buChar char="●"/>
            </a:pPr>
            <a:r>
              <a:rPr lang="pt-BR" sz="2400">
                <a:latin typeface="Georgia"/>
                <a:ea typeface="Georgia"/>
                <a:cs typeface="Georgia"/>
                <a:sym typeface="Georgia"/>
              </a:rPr>
              <a:t>“Outros fatores deverão ser descartados, como déficit intelectual, disfunções ou deficiências auditivas e visuais, lesões cerebrais (congênitas e adquiridas), desordens afetivas anteriores ao processo de fracasso escolar (com constantes fracassos escolares o disléxico irá apresentar prejuízos emocionais, mas estes são conseqüências, não causa da dislexia)”.</a:t>
            </a:r>
            <a:br>
              <a:rPr lang="pt-BR" sz="2400">
                <a:latin typeface="Georgia"/>
                <a:ea typeface="Georgia"/>
                <a:cs typeface="Georgia"/>
                <a:sym typeface="Georgia"/>
              </a:rPr>
            </a:b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3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16" name="Google Shape;216;p38"/>
          <p:cNvSpPr txBox="1"/>
          <p:nvPr/>
        </p:nvSpPr>
        <p:spPr>
          <a:xfrm>
            <a:off x="720000" y="1432700"/>
            <a:ext cx="7560000" cy="556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900">
                <a:latin typeface="Georgia"/>
                <a:ea typeface="Georgia"/>
                <a:cs typeface="Georgia"/>
                <a:sym typeface="Georgia"/>
              </a:rPr>
              <a:t>Estatísticas da ABD relativas à população que fez diagnóstico na Associação em 2008:</a:t>
            </a:r>
            <a:endParaRPr sz="2900">
              <a:latin typeface="Georgia"/>
              <a:ea typeface="Georgia"/>
              <a:cs typeface="Georgia"/>
              <a:sym typeface="Georgia"/>
            </a:endParaRPr>
          </a:p>
          <a:p>
            <a:pPr indent="-319087" lvl="0" marL="319087" rtl="0" algn="just">
              <a:lnSpc>
                <a:spcPct val="80000"/>
              </a:lnSpc>
              <a:spcBef>
                <a:spcPts val="0"/>
              </a:spcBef>
              <a:spcAft>
                <a:spcPts val="0"/>
              </a:spcAft>
              <a:buClr>
                <a:srgbClr val="DD8047"/>
              </a:buClr>
              <a:buSzPts val="1200"/>
              <a:buFont typeface="Noto Sans Symbols"/>
              <a:buNone/>
            </a:pPr>
            <a:r>
              <a:t/>
            </a:r>
            <a:endParaRPr sz="1200">
              <a:latin typeface="Georgia"/>
              <a:ea typeface="Georgia"/>
              <a:cs typeface="Georgia"/>
              <a:sym typeface="Georgia"/>
            </a:endParaRPr>
          </a:p>
          <a:p>
            <a:pPr indent="-381000" lvl="0" marL="457200" rtl="0" algn="l">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“Sexo masc -70%; fem.-30%” </a:t>
            </a:r>
            <a:r>
              <a:rPr b="1" lang="pt-BR" sz="2400">
                <a:latin typeface="Georgia"/>
                <a:ea typeface="Georgia"/>
                <a:cs typeface="Georgia"/>
                <a:sym typeface="Georgia"/>
              </a:rPr>
              <a:t>(proporções que coincidem com estatísticas de demanda por problemas escolares em geral para psicólogos, indicando que lidam, na verdade, com dificuldades na vida escolar).</a:t>
            </a:r>
            <a:endParaRPr sz="240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3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22" name="Google Shape;222;p39"/>
          <p:cNvSpPr txBox="1"/>
          <p:nvPr/>
        </p:nvSpPr>
        <p:spPr>
          <a:xfrm>
            <a:off x="720000" y="1440000"/>
            <a:ext cx="7560000" cy="5309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pt-BR" sz="2900">
                <a:solidFill>
                  <a:schemeClr val="dk1"/>
                </a:solidFill>
                <a:latin typeface="Georgia"/>
                <a:ea typeface="Georgia"/>
                <a:cs typeface="Georgia"/>
                <a:sym typeface="Georgia"/>
              </a:rPr>
              <a:t>(...) </a:t>
            </a:r>
            <a:r>
              <a:rPr lang="pt-BR" sz="2900">
                <a:solidFill>
                  <a:schemeClr val="dk1"/>
                </a:solidFill>
                <a:latin typeface="Georgia"/>
                <a:ea typeface="Georgia"/>
                <a:cs typeface="Georgia"/>
                <a:sym typeface="Georgia"/>
              </a:rPr>
              <a:t>Estatísticas da ABD relativas à população que fez diagnóstico na Associação em 2008:</a:t>
            </a:r>
            <a:endParaRPr sz="2900">
              <a:solidFill>
                <a:schemeClr val="dk1"/>
              </a:solidFill>
              <a:latin typeface="Georgia"/>
              <a:ea typeface="Georgia"/>
              <a:cs typeface="Georgia"/>
              <a:sym typeface="Georgia"/>
            </a:endParaRPr>
          </a:p>
          <a:p>
            <a:pPr indent="-319087" lvl="0" marL="319087" rtl="0" algn="just">
              <a:lnSpc>
                <a:spcPct val="100000"/>
              </a:lnSpc>
              <a:spcBef>
                <a:spcPts val="0"/>
              </a:spcBef>
              <a:spcAft>
                <a:spcPts val="0"/>
              </a:spcAft>
              <a:buNone/>
            </a:pPr>
            <a:r>
              <a:t/>
            </a:r>
            <a:endParaRPr>
              <a:solidFill>
                <a:schemeClr val="dk1"/>
              </a:solidFill>
              <a:latin typeface="Georgia"/>
              <a:ea typeface="Georgia"/>
              <a:cs typeface="Georgia"/>
              <a:sym typeface="Georgia"/>
            </a:endParaRPr>
          </a:p>
          <a:p>
            <a:pPr indent="-381000" lvl="0" marL="457200" rtl="0" algn="l">
              <a:lnSpc>
                <a:spcPct val="100000"/>
              </a:lnSpc>
              <a:spcBef>
                <a:spcPts val="0"/>
              </a:spcBef>
              <a:spcAft>
                <a:spcPts val="0"/>
              </a:spcAft>
              <a:buClr>
                <a:schemeClr val="accent1"/>
              </a:buClr>
              <a:buSzPts val="2400"/>
              <a:buFont typeface="Georgia"/>
              <a:buChar char="●"/>
            </a:pPr>
            <a:r>
              <a:rPr b="1" lang="pt-BR" sz="2400">
                <a:solidFill>
                  <a:schemeClr val="dk1"/>
                </a:solidFill>
                <a:latin typeface="Georgia"/>
                <a:ea typeface="Georgia"/>
                <a:cs typeface="Georgia"/>
                <a:sym typeface="Georgia"/>
              </a:rPr>
              <a:t>Altos índices de distúrbios e doenças:</a:t>
            </a:r>
            <a:endParaRPr b="1" sz="2400">
              <a:solidFill>
                <a:schemeClr val="dk1"/>
              </a:solidFill>
              <a:latin typeface="Georgia"/>
              <a:ea typeface="Georgia"/>
              <a:cs typeface="Georgia"/>
              <a:sym typeface="Georgia"/>
            </a:endParaRPr>
          </a:p>
          <a:p>
            <a:pPr indent="0" lvl="0" marL="457200" rtl="0" algn="l">
              <a:lnSpc>
                <a:spcPct val="100000"/>
              </a:lnSpc>
              <a:spcBef>
                <a:spcPts val="0"/>
              </a:spcBef>
              <a:spcAft>
                <a:spcPts val="0"/>
              </a:spcAft>
              <a:buNone/>
            </a:pPr>
            <a:r>
              <a:t/>
            </a:r>
            <a:endParaRPr b="1" sz="800">
              <a:solidFill>
                <a:schemeClr val="dk1"/>
              </a:solidFill>
              <a:latin typeface="Georgia"/>
              <a:ea typeface="Georgia"/>
              <a:cs typeface="Georgia"/>
              <a:sym typeface="Georgia"/>
            </a:endParaRPr>
          </a:p>
          <a:p>
            <a:pPr indent="-381000" lvl="0" marL="457200" rtl="0" algn="l">
              <a:lnSpc>
                <a:spcPct val="100000"/>
              </a:lnSpc>
              <a:spcBef>
                <a:spcPts val="0"/>
              </a:spcBef>
              <a:spcAft>
                <a:spcPts val="0"/>
              </a:spcAft>
              <a:buClr>
                <a:schemeClr val="accent1"/>
              </a:buClr>
              <a:buSzPts val="2400"/>
              <a:buFont typeface="Georgia"/>
              <a:buChar char="●"/>
            </a:pPr>
            <a:r>
              <a:rPr b="1" lang="pt-BR" sz="2400">
                <a:solidFill>
                  <a:schemeClr val="dk1"/>
                </a:solidFill>
                <a:latin typeface="Georgia"/>
                <a:ea typeface="Georgia"/>
                <a:cs typeface="Georgia"/>
                <a:sym typeface="Georgia"/>
              </a:rPr>
              <a:t> MEDICALIZAÇÃO</a:t>
            </a:r>
            <a:endParaRPr b="1" sz="2400">
              <a:solidFill>
                <a:schemeClr val="dk1"/>
              </a:solidFill>
              <a:latin typeface="Georgia"/>
              <a:ea typeface="Georgia"/>
              <a:cs typeface="Georgia"/>
              <a:sym typeface="Georgia"/>
            </a:endParaRPr>
          </a:p>
          <a:p>
            <a:pPr indent="0" lvl="0" marL="457200" rtl="0" algn="l">
              <a:lnSpc>
                <a:spcPct val="100000"/>
              </a:lnSpc>
              <a:spcBef>
                <a:spcPts val="0"/>
              </a:spcBef>
              <a:spcAft>
                <a:spcPts val="0"/>
              </a:spcAft>
              <a:buNone/>
            </a:pPr>
            <a:r>
              <a:t/>
            </a:r>
            <a:endParaRPr b="1" sz="800">
              <a:solidFill>
                <a:schemeClr val="dk1"/>
              </a:solidFill>
              <a:latin typeface="Georgia"/>
              <a:ea typeface="Georgia"/>
              <a:cs typeface="Georgia"/>
              <a:sym typeface="Georgia"/>
            </a:endParaRPr>
          </a:p>
          <a:p>
            <a:pPr indent="-381000" lvl="1" marL="914400" rtl="0" algn="l">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“Disléxicos” - 68%</a:t>
            </a:r>
            <a:endParaRPr sz="2400">
              <a:solidFill>
                <a:schemeClr val="dk1"/>
              </a:solidFill>
              <a:latin typeface="Georgia"/>
              <a:ea typeface="Georgia"/>
              <a:cs typeface="Georgia"/>
              <a:sym typeface="Georgia"/>
            </a:endParaRPr>
          </a:p>
          <a:p>
            <a:pPr indent="0" lvl="0" marL="914400" rtl="0" algn="l">
              <a:lnSpc>
                <a:spcPct val="100000"/>
              </a:lnSpc>
              <a:spcBef>
                <a:spcPts val="0"/>
              </a:spcBef>
              <a:spcAft>
                <a:spcPts val="0"/>
              </a:spcAft>
              <a:buNone/>
            </a:pPr>
            <a:r>
              <a:t/>
            </a:r>
            <a:endParaRPr sz="800">
              <a:solidFill>
                <a:schemeClr val="dk1"/>
              </a:solidFill>
              <a:latin typeface="Georgia"/>
              <a:ea typeface="Georgia"/>
              <a:cs typeface="Georgia"/>
              <a:sym typeface="Georgia"/>
            </a:endParaRPr>
          </a:p>
          <a:p>
            <a:pPr indent="-381000" lvl="1" marL="914400" rtl="0" algn="l">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“Outros distúrbios, síndromes e déficits” - 24%</a:t>
            </a:r>
            <a:endParaRPr sz="2400">
              <a:solidFill>
                <a:schemeClr val="dk1"/>
              </a:solidFill>
              <a:latin typeface="Georgia"/>
              <a:ea typeface="Georgia"/>
              <a:cs typeface="Georgia"/>
              <a:sym typeface="Georgia"/>
            </a:endParaRPr>
          </a:p>
          <a:p>
            <a:pPr indent="0" lvl="0" marL="914400" rtl="0" algn="l">
              <a:lnSpc>
                <a:spcPct val="100000"/>
              </a:lnSpc>
              <a:spcBef>
                <a:spcPts val="0"/>
              </a:spcBef>
              <a:spcAft>
                <a:spcPts val="0"/>
              </a:spcAft>
              <a:buNone/>
            </a:pPr>
            <a:r>
              <a:rPr b="1" lang="pt-BR" sz="2400">
                <a:solidFill>
                  <a:schemeClr val="dk1"/>
                </a:solidFill>
                <a:latin typeface="Georgia"/>
                <a:ea typeface="Georgia"/>
                <a:cs typeface="Georgia"/>
                <a:sym typeface="Georgia"/>
              </a:rPr>
              <a:t>(Somam 92%!)</a:t>
            </a:r>
            <a:endParaRPr sz="2400">
              <a:solidFill>
                <a:schemeClr val="dk1"/>
              </a:solidFill>
              <a:latin typeface="Georgia"/>
              <a:ea typeface="Georgia"/>
              <a:cs typeface="Georgia"/>
              <a:sym typeface="Georgia"/>
            </a:endParaRPr>
          </a:p>
          <a:p>
            <a:pPr indent="0" lvl="0" marL="0" rtl="0" algn="just">
              <a:lnSpc>
                <a:spcPct val="100000"/>
              </a:lnSpc>
              <a:spcBef>
                <a:spcPts val="0"/>
              </a:spcBef>
              <a:spcAft>
                <a:spcPts val="0"/>
              </a:spcAft>
              <a:buNone/>
            </a:pPr>
            <a:r>
              <a:rPr lang="pt-BR" sz="2400">
                <a:solidFill>
                  <a:schemeClr val="dk1"/>
                </a:solidFill>
                <a:latin typeface="Georgia"/>
                <a:ea typeface="Georgia"/>
                <a:cs typeface="Georgia"/>
                <a:sym typeface="Georgia"/>
              </a:rPr>
              <a:t> </a:t>
            </a:r>
            <a:endParaRPr sz="2400">
              <a:solidFill>
                <a:schemeClr val="dk1"/>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4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28" name="Google Shape;228;p40"/>
          <p:cNvSpPr txBox="1"/>
          <p:nvPr/>
        </p:nvSpPr>
        <p:spPr>
          <a:xfrm>
            <a:off x="720000" y="1440000"/>
            <a:ext cx="7560000" cy="5309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pt-BR" sz="2900">
                <a:solidFill>
                  <a:schemeClr val="dk1"/>
                </a:solidFill>
                <a:latin typeface="Georgia"/>
                <a:ea typeface="Georgia"/>
                <a:cs typeface="Georgia"/>
                <a:sym typeface="Georgia"/>
              </a:rPr>
              <a:t>(...) Estatísticas da ABD relativas à população que fez diagnóstico na Associação em 2008:</a:t>
            </a:r>
            <a:endParaRPr sz="2900">
              <a:solidFill>
                <a:schemeClr val="dk1"/>
              </a:solidFill>
              <a:latin typeface="Georgia"/>
              <a:ea typeface="Georgia"/>
              <a:cs typeface="Georgia"/>
              <a:sym typeface="Georgia"/>
            </a:endParaRPr>
          </a:p>
          <a:p>
            <a:pPr indent="-319087" lvl="0" marL="319087" rtl="0" algn="just">
              <a:lnSpc>
                <a:spcPct val="100000"/>
              </a:lnSpc>
              <a:spcBef>
                <a:spcPts val="0"/>
              </a:spcBef>
              <a:spcAft>
                <a:spcPts val="0"/>
              </a:spcAft>
              <a:buNone/>
            </a:pPr>
            <a:r>
              <a:t/>
            </a:r>
            <a:endParaRPr sz="800">
              <a:solidFill>
                <a:schemeClr val="dk1"/>
              </a:solidFill>
              <a:latin typeface="Georgia"/>
              <a:ea typeface="Georgia"/>
              <a:cs typeface="Georgia"/>
              <a:sym typeface="Georgia"/>
            </a:endParaRPr>
          </a:p>
          <a:p>
            <a:pPr indent="0" lvl="0" marL="0" rtl="0" algn="l">
              <a:lnSpc>
                <a:spcPct val="100000"/>
              </a:lnSpc>
              <a:spcBef>
                <a:spcPts val="0"/>
              </a:spcBef>
              <a:spcAft>
                <a:spcPts val="0"/>
              </a:spcAft>
              <a:buNone/>
            </a:pPr>
            <a:r>
              <a:t/>
            </a:r>
            <a:endParaRPr sz="800">
              <a:solidFill>
                <a:schemeClr val="dk1"/>
              </a:solidFill>
              <a:latin typeface="Georgia"/>
              <a:ea typeface="Georgia"/>
              <a:cs typeface="Georgia"/>
              <a:sym typeface="Georgia"/>
            </a:endParaRPr>
          </a:p>
          <a:p>
            <a:pPr indent="-381000" lvl="1" marL="914400" rtl="0" algn="l">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“Crianças de risco” (5 a 8a. com características. de dislexia) - 6%</a:t>
            </a:r>
            <a:endParaRPr sz="2400">
              <a:solidFill>
                <a:schemeClr val="dk1"/>
              </a:solidFill>
              <a:latin typeface="Georgia"/>
              <a:ea typeface="Georgia"/>
              <a:cs typeface="Georgia"/>
              <a:sym typeface="Georgia"/>
            </a:endParaRPr>
          </a:p>
          <a:p>
            <a:pPr indent="0" lvl="0" marL="914400" rtl="0" algn="l">
              <a:lnSpc>
                <a:spcPct val="100000"/>
              </a:lnSpc>
              <a:spcBef>
                <a:spcPts val="0"/>
              </a:spcBef>
              <a:spcAft>
                <a:spcPts val="0"/>
              </a:spcAft>
              <a:buNone/>
            </a:pPr>
            <a:r>
              <a:t/>
            </a:r>
            <a:endParaRPr sz="800">
              <a:solidFill>
                <a:schemeClr val="dk1"/>
              </a:solidFill>
              <a:latin typeface="Georgia"/>
              <a:ea typeface="Georgia"/>
              <a:cs typeface="Georgia"/>
              <a:sym typeface="Georgia"/>
            </a:endParaRPr>
          </a:p>
          <a:p>
            <a:pPr indent="-381000" lvl="1" marL="914400" rtl="0" algn="l">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“Reavaliação” - 1%</a:t>
            </a:r>
            <a:endParaRPr sz="2400">
              <a:solidFill>
                <a:schemeClr val="dk1"/>
              </a:solidFill>
              <a:latin typeface="Georgia"/>
              <a:ea typeface="Georgia"/>
              <a:cs typeface="Georgia"/>
              <a:sym typeface="Georgia"/>
            </a:endParaRPr>
          </a:p>
          <a:p>
            <a:pPr indent="0" lvl="0" marL="914400" rtl="0" algn="l">
              <a:lnSpc>
                <a:spcPct val="100000"/>
              </a:lnSpc>
              <a:spcBef>
                <a:spcPts val="0"/>
              </a:spcBef>
              <a:spcAft>
                <a:spcPts val="0"/>
              </a:spcAft>
              <a:buNone/>
            </a:pPr>
            <a:r>
              <a:t/>
            </a:r>
            <a:endParaRPr sz="800">
              <a:solidFill>
                <a:schemeClr val="dk1"/>
              </a:solidFill>
              <a:latin typeface="Georgia"/>
              <a:ea typeface="Georgia"/>
              <a:cs typeface="Georgia"/>
              <a:sym typeface="Georgia"/>
            </a:endParaRPr>
          </a:p>
          <a:p>
            <a:pPr indent="-381000" lvl="1" marL="914400" rtl="0" algn="l">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“Sem dificuldades” </a:t>
            </a:r>
            <a:r>
              <a:rPr lang="pt-BR" sz="2400">
                <a:latin typeface="Georgia"/>
                <a:ea typeface="Georgia"/>
                <a:cs typeface="Georgia"/>
                <a:sym typeface="Georgia"/>
              </a:rPr>
              <a:t>- 1% </a:t>
            </a:r>
            <a:r>
              <a:rPr b="1" lang="pt-BR" sz="2400">
                <a:latin typeface="Georgia"/>
                <a:ea typeface="Georgia"/>
                <a:cs typeface="Georgia"/>
                <a:sym typeface="Georgia"/>
              </a:rPr>
              <a:t>(apenas!)</a:t>
            </a:r>
            <a:endParaRPr b="1" sz="2400">
              <a:latin typeface="Georgia"/>
              <a:ea typeface="Georgia"/>
              <a:cs typeface="Georgia"/>
              <a:sym typeface="Georgia"/>
            </a:endParaRPr>
          </a:p>
          <a:p>
            <a:pPr indent="0" lvl="0" marL="0" rtl="0" algn="l">
              <a:lnSpc>
                <a:spcPct val="100000"/>
              </a:lnSpc>
              <a:spcBef>
                <a:spcPts val="0"/>
              </a:spcBef>
              <a:spcAft>
                <a:spcPts val="0"/>
              </a:spcAft>
              <a:buNone/>
            </a:pPr>
            <a:r>
              <a:t/>
            </a:r>
            <a:endParaRPr b="1" sz="2400">
              <a:latin typeface="Georgia"/>
              <a:ea typeface="Georgia"/>
              <a:cs typeface="Georgia"/>
              <a:sym typeface="Georgia"/>
            </a:endParaRPr>
          </a:p>
          <a:p>
            <a:pPr indent="457200" lvl="0" marL="0" rtl="0" algn="l">
              <a:lnSpc>
                <a:spcPct val="100000"/>
              </a:lnSpc>
              <a:spcBef>
                <a:spcPts val="0"/>
              </a:spcBef>
              <a:spcAft>
                <a:spcPts val="0"/>
              </a:spcAft>
              <a:buNone/>
            </a:pPr>
            <a:r>
              <a:rPr lang="pt-BR" sz="1800">
                <a:latin typeface="Georgia"/>
                <a:ea typeface="Georgia"/>
                <a:cs typeface="Georgia"/>
                <a:sym typeface="Georgia"/>
              </a:rPr>
              <a:t>fonte: site ABD www.dislexia.org.br</a:t>
            </a:r>
            <a:r>
              <a:rPr lang="pt-BR" sz="1600">
                <a:latin typeface="Georgia"/>
                <a:ea typeface="Georgia"/>
                <a:cs typeface="Georgia"/>
                <a:sym typeface="Georgia"/>
              </a:rPr>
              <a:t> </a:t>
            </a:r>
            <a:endParaRPr b="1" sz="2400">
              <a:latin typeface="Georgia"/>
              <a:ea typeface="Georgia"/>
              <a:cs typeface="Georgia"/>
              <a:sym typeface="Georgia"/>
            </a:endParaRPr>
          </a:p>
          <a:p>
            <a:pPr indent="0" lvl="0" marL="0" rtl="0" algn="just">
              <a:lnSpc>
                <a:spcPct val="100000"/>
              </a:lnSpc>
              <a:spcBef>
                <a:spcPts val="0"/>
              </a:spcBef>
              <a:spcAft>
                <a:spcPts val="0"/>
              </a:spcAft>
              <a:buNone/>
            </a:pPr>
            <a:r>
              <a:rPr lang="pt-BR" sz="2400">
                <a:solidFill>
                  <a:schemeClr val="dk1"/>
                </a:solidFill>
                <a:latin typeface="Georgia"/>
                <a:ea typeface="Georgia"/>
                <a:cs typeface="Georgia"/>
                <a:sym typeface="Georgia"/>
              </a:rPr>
              <a:t> </a:t>
            </a:r>
            <a:endParaRPr sz="2400">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4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34" name="Google Shape;234;p41"/>
          <p:cNvSpPr txBox="1"/>
          <p:nvPr/>
        </p:nvSpPr>
        <p:spPr>
          <a:xfrm>
            <a:off x="1203450" y="2192575"/>
            <a:ext cx="73461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
        <p:nvSpPr>
          <p:cNvPr id="235" name="Google Shape;235;p41"/>
          <p:cNvSpPr txBox="1"/>
          <p:nvPr/>
        </p:nvSpPr>
        <p:spPr>
          <a:xfrm>
            <a:off x="720000" y="1432700"/>
            <a:ext cx="756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3600">
                <a:latin typeface="Georgia"/>
                <a:ea typeface="Georgia"/>
                <a:cs typeface="Georgia"/>
                <a:sym typeface="Georgia"/>
              </a:rPr>
              <a:t>Um caso real: Laura*</a:t>
            </a:r>
            <a:endParaRPr sz="3600">
              <a:latin typeface="Georgia"/>
              <a:ea typeface="Georgia"/>
              <a:cs typeface="Georgia"/>
              <a:sym typeface="Georgia"/>
            </a:endParaRPr>
          </a:p>
          <a:p>
            <a:pPr indent="0" lvl="0" marL="0" rtl="0" algn="l">
              <a:spcBef>
                <a:spcPts val="0"/>
              </a:spcBef>
              <a:spcAft>
                <a:spcPts val="0"/>
              </a:spcAft>
              <a:buNone/>
            </a:pPr>
            <a:r>
              <a:t/>
            </a:r>
            <a:endParaRPr sz="800">
              <a:latin typeface="Georgia"/>
              <a:ea typeface="Georgia"/>
              <a:cs typeface="Georgia"/>
              <a:sym typeface="Georgia"/>
            </a:endParaRPr>
          </a:p>
          <a:p>
            <a:pPr indent="-381000" lvl="0" marL="457200" rtl="0" algn="l">
              <a:spcBef>
                <a:spcPts val="0"/>
              </a:spcBef>
              <a:spcAft>
                <a:spcPts val="0"/>
              </a:spcAft>
              <a:buClr>
                <a:schemeClr val="accent1"/>
              </a:buClr>
              <a:buSzPts val="2400"/>
              <a:buFont typeface="Georgia"/>
              <a:buChar char="●"/>
            </a:pPr>
            <a:r>
              <a:rPr lang="pt-BR" sz="2400">
                <a:latin typeface="Georgia"/>
                <a:ea typeface="Georgia"/>
                <a:cs typeface="Georgia"/>
                <a:sym typeface="Georgia"/>
              </a:rPr>
              <a:t>9 anos</a:t>
            </a:r>
            <a:endParaRPr sz="2400">
              <a:latin typeface="Georgia"/>
              <a:ea typeface="Georgia"/>
              <a:cs typeface="Georgia"/>
              <a:sym typeface="Georgia"/>
            </a:endParaRPr>
          </a:p>
          <a:p>
            <a:pPr indent="-381000" lvl="0" marL="457200" rtl="0" algn="l">
              <a:spcBef>
                <a:spcPts val="0"/>
              </a:spcBef>
              <a:spcAft>
                <a:spcPts val="0"/>
              </a:spcAft>
              <a:buClr>
                <a:schemeClr val="accent1"/>
              </a:buClr>
              <a:buSzPts val="2400"/>
              <a:buFont typeface="Georgia"/>
              <a:buChar char="●"/>
            </a:pPr>
            <a:r>
              <a:rPr lang="pt-BR" sz="2400">
                <a:latin typeface="Georgia"/>
                <a:ea typeface="Georgia"/>
                <a:cs typeface="Georgia"/>
                <a:sym typeface="Georgia"/>
              </a:rPr>
              <a:t>Diagnóstico: dislexia moderada</a:t>
            </a:r>
            <a:endParaRPr sz="2400">
              <a:latin typeface="Georgia"/>
              <a:ea typeface="Georgia"/>
              <a:cs typeface="Georgia"/>
              <a:sym typeface="Georgia"/>
            </a:endParaRPr>
          </a:p>
          <a:p>
            <a:pPr indent="0" lvl="0" marL="0" rtl="0" algn="l">
              <a:spcBef>
                <a:spcPts val="700"/>
              </a:spcBef>
              <a:spcAft>
                <a:spcPts val="0"/>
              </a:spcAft>
              <a:buClr>
                <a:schemeClr val="dk1"/>
              </a:buClr>
              <a:buSzPts val="1100"/>
              <a:buFont typeface="Arial"/>
              <a:buNone/>
            </a:pPr>
            <a:r>
              <a:t/>
            </a:r>
            <a:endParaRPr sz="3000">
              <a:latin typeface="Georgia"/>
              <a:ea typeface="Georgia"/>
              <a:cs typeface="Georgia"/>
              <a:sym typeface="Georgia"/>
            </a:endParaRPr>
          </a:p>
          <a:p>
            <a:pPr indent="0" lvl="0" marL="0" rtl="0" algn="l">
              <a:spcBef>
                <a:spcPts val="700"/>
              </a:spcBef>
              <a:spcAft>
                <a:spcPts val="0"/>
              </a:spcAft>
              <a:buClr>
                <a:schemeClr val="dk1"/>
              </a:buClr>
              <a:buSzPts val="1100"/>
              <a:buFont typeface="Arial"/>
              <a:buNone/>
            </a:pPr>
            <a:r>
              <a:t/>
            </a:r>
            <a:endParaRPr sz="3000">
              <a:latin typeface="Georgia"/>
              <a:ea typeface="Georgia"/>
              <a:cs typeface="Georgia"/>
              <a:sym typeface="Georgia"/>
            </a:endParaRPr>
          </a:p>
          <a:p>
            <a:pPr indent="0" lvl="0" marL="0" rtl="0" algn="l">
              <a:spcBef>
                <a:spcPts val="700"/>
              </a:spcBef>
              <a:spcAft>
                <a:spcPts val="0"/>
              </a:spcAft>
              <a:buClr>
                <a:schemeClr val="dk1"/>
              </a:buClr>
              <a:buSzPts val="1100"/>
              <a:buFont typeface="Arial"/>
              <a:buNone/>
            </a:pPr>
            <a:r>
              <a:t/>
            </a:r>
            <a:endParaRPr sz="3000">
              <a:latin typeface="Georgia"/>
              <a:ea typeface="Georgia"/>
              <a:cs typeface="Georgia"/>
              <a:sym typeface="Georgia"/>
            </a:endParaRPr>
          </a:p>
          <a:p>
            <a:pPr indent="0" lvl="0" marL="0" rtl="0" algn="r">
              <a:spcBef>
                <a:spcPts val="700"/>
              </a:spcBef>
              <a:spcAft>
                <a:spcPts val="0"/>
              </a:spcAft>
              <a:buClr>
                <a:schemeClr val="dk1"/>
              </a:buClr>
              <a:buSzPts val="1100"/>
              <a:buFont typeface="Arial"/>
              <a:buNone/>
            </a:pPr>
            <a:r>
              <a:rPr lang="pt-BR" sz="2000">
                <a:latin typeface="Georgia"/>
                <a:ea typeface="Georgia"/>
                <a:cs typeface="Georgia"/>
                <a:sym typeface="Georgia"/>
              </a:rPr>
              <a:t>*nome fictício</a:t>
            </a:r>
            <a:endParaRPr sz="2000">
              <a:latin typeface="Georgia"/>
              <a:ea typeface="Georgia"/>
              <a:cs typeface="Georgia"/>
              <a:sym typeface="Georgia"/>
            </a:endParaRPr>
          </a:p>
          <a:p>
            <a:pPr indent="0" lvl="0" marL="0" rtl="0" algn="ctr">
              <a:spcBef>
                <a:spcPts val="0"/>
              </a:spcBef>
              <a:spcAft>
                <a:spcPts val="0"/>
              </a:spcAft>
              <a:buNone/>
            </a:pPr>
            <a:r>
              <a:t/>
            </a:r>
            <a:endParaRPr sz="30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71" name="Google Shape;71;p15"/>
          <p:cNvSpPr txBox="1"/>
          <p:nvPr/>
        </p:nvSpPr>
        <p:spPr>
          <a:xfrm>
            <a:off x="720000" y="1440000"/>
            <a:ext cx="7560000" cy="5805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000">
                <a:latin typeface="Georgia"/>
                <a:ea typeface="Georgia"/>
                <a:cs typeface="Georgia"/>
                <a:sym typeface="Georgia"/>
              </a:rPr>
              <a:t>Medicalizar: por quê? Para quê?</a:t>
            </a:r>
            <a:endParaRPr sz="30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68300" lvl="0" marL="457200" rtl="0" algn="just">
              <a:lnSpc>
                <a:spcPct val="100000"/>
              </a:lnSpc>
              <a:spcBef>
                <a:spcPts val="0"/>
              </a:spcBef>
              <a:spcAft>
                <a:spcPts val="0"/>
              </a:spcAft>
              <a:buClr>
                <a:schemeClr val="accent1"/>
              </a:buClr>
              <a:buSzPts val="2200"/>
              <a:buFont typeface="Georgia"/>
              <a:buChar char="●"/>
            </a:pPr>
            <a:r>
              <a:rPr b="1" lang="pt-BR" sz="2200">
                <a:latin typeface="Georgia"/>
                <a:ea typeface="Georgia"/>
                <a:cs typeface="Georgia"/>
                <a:sym typeface="Georgia"/>
              </a:rPr>
              <a:t>$$$: mercado</a:t>
            </a:r>
            <a:r>
              <a:rPr lang="pt-BR" sz="2200">
                <a:latin typeface="Georgia"/>
                <a:ea typeface="Georgia"/>
                <a:cs typeface="Georgia"/>
                <a:sym typeface="Georgia"/>
              </a:rPr>
              <a:t> de fármacos e de trabalho para especialistas (neurologistas, psiquiatras, psicólogos, fonoaudiólogos, psicopedagogos etc)</a:t>
            </a:r>
            <a:endParaRPr sz="22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68300" lvl="1" marL="914400" rtl="0" algn="just">
              <a:lnSpc>
                <a:spcPct val="100000"/>
              </a:lnSpc>
              <a:spcBef>
                <a:spcPts val="0"/>
              </a:spcBef>
              <a:spcAft>
                <a:spcPts val="0"/>
              </a:spcAft>
              <a:buClr>
                <a:schemeClr val="accent1"/>
              </a:buClr>
              <a:buSzPts val="2200"/>
              <a:buFont typeface="Georgia"/>
              <a:buChar char="○"/>
            </a:pPr>
            <a:r>
              <a:rPr lang="pt-BR" sz="2200">
                <a:latin typeface="Georgia"/>
                <a:ea typeface="Georgia"/>
                <a:cs typeface="Georgia"/>
                <a:sym typeface="Georgia"/>
              </a:rPr>
              <a:t>Ex.: caixas de metilfenidato (Ritalina/Concerta)  vendidas no Brasil (muito receitado para diagnosticados com TDAH):</a:t>
            </a:r>
            <a:endParaRPr sz="2200">
              <a:latin typeface="Georgia"/>
              <a:ea typeface="Georgia"/>
              <a:cs typeface="Georgia"/>
              <a:sym typeface="Georgia"/>
            </a:endParaRPr>
          </a:p>
          <a:p>
            <a:pPr indent="0" lvl="0" marL="914400" rtl="0" algn="just">
              <a:lnSpc>
                <a:spcPct val="100000"/>
              </a:lnSpc>
              <a:spcBef>
                <a:spcPts val="0"/>
              </a:spcBef>
              <a:spcAft>
                <a:spcPts val="0"/>
              </a:spcAft>
              <a:buNone/>
            </a:pPr>
            <a:r>
              <a:rPr lang="pt-BR" sz="2200">
                <a:latin typeface="Georgia"/>
                <a:ea typeface="Georgia"/>
                <a:cs typeface="Georgia"/>
                <a:sym typeface="Georgia"/>
              </a:rPr>
              <a:t>2000:   71.000 caixas</a:t>
            </a:r>
            <a:endParaRPr sz="2200">
              <a:latin typeface="Georgia"/>
              <a:ea typeface="Georgia"/>
              <a:cs typeface="Georgia"/>
              <a:sym typeface="Georgia"/>
            </a:endParaRPr>
          </a:p>
          <a:p>
            <a:pPr indent="0" lvl="0" marL="914400" rtl="0" algn="just">
              <a:lnSpc>
                <a:spcPct val="100000"/>
              </a:lnSpc>
              <a:spcBef>
                <a:spcPts val="0"/>
              </a:spcBef>
              <a:spcAft>
                <a:spcPts val="0"/>
              </a:spcAft>
              <a:buNone/>
            </a:pPr>
            <a:r>
              <a:rPr lang="pt-BR" sz="2200">
                <a:latin typeface="Georgia"/>
                <a:ea typeface="Georgia"/>
                <a:cs typeface="Georgia"/>
                <a:sym typeface="Georgia"/>
              </a:rPr>
              <a:t>2004:  739.000 caixas</a:t>
            </a:r>
            <a:endParaRPr sz="2200">
              <a:latin typeface="Georgia"/>
              <a:ea typeface="Georgia"/>
              <a:cs typeface="Georgia"/>
              <a:sym typeface="Georgia"/>
            </a:endParaRPr>
          </a:p>
          <a:p>
            <a:pPr indent="0" lvl="0" marL="914400" rtl="0" algn="just">
              <a:lnSpc>
                <a:spcPct val="100000"/>
              </a:lnSpc>
              <a:spcBef>
                <a:spcPts val="0"/>
              </a:spcBef>
              <a:spcAft>
                <a:spcPts val="0"/>
              </a:spcAft>
              <a:buNone/>
            </a:pPr>
            <a:r>
              <a:rPr lang="pt-BR" sz="2200">
                <a:latin typeface="Georgia"/>
                <a:ea typeface="Georgia"/>
                <a:cs typeface="Georgia"/>
                <a:sym typeface="Georgia"/>
              </a:rPr>
              <a:t>2008: 1.147.000 caixas  (1.616% sobre 2000 -88 milhões de reais, 2º. maior consumo do mundo)</a:t>
            </a:r>
            <a:endParaRPr sz="2200">
              <a:latin typeface="Georgia"/>
              <a:ea typeface="Georgia"/>
              <a:cs typeface="Georgia"/>
              <a:sym typeface="Georgia"/>
            </a:endParaRPr>
          </a:p>
          <a:p>
            <a:pPr indent="0" lvl="0" marL="914400" rtl="0" algn="just">
              <a:lnSpc>
                <a:spcPct val="100000"/>
              </a:lnSpc>
              <a:spcBef>
                <a:spcPts val="0"/>
              </a:spcBef>
              <a:spcAft>
                <a:spcPts val="0"/>
              </a:spcAft>
              <a:buNone/>
            </a:pPr>
            <a:r>
              <a:rPr lang="pt-BR" sz="2200">
                <a:latin typeface="Georgia"/>
                <a:ea typeface="Georgia"/>
                <a:cs typeface="Georgia"/>
                <a:sym typeface="Georgia"/>
              </a:rPr>
              <a:t>2009 a 2011: aumento de 75%</a:t>
            </a:r>
            <a:br>
              <a:rPr lang="pt-BR" sz="2200">
                <a:latin typeface="Georgia"/>
                <a:ea typeface="Georgia"/>
                <a:cs typeface="Georgia"/>
                <a:sym typeface="Georgia"/>
              </a:rPr>
            </a:br>
            <a:endParaRPr sz="800">
              <a:latin typeface="Georgia"/>
              <a:ea typeface="Georgia"/>
              <a:cs typeface="Georgia"/>
              <a:sym typeface="Georgia"/>
            </a:endParaRPr>
          </a:p>
          <a:p>
            <a:pPr indent="0" lvl="0" marL="1023937" rtl="0" algn="just">
              <a:lnSpc>
                <a:spcPct val="100000"/>
              </a:lnSpc>
              <a:spcBef>
                <a:spcPts val="700"/>
              </a:spcBef>
              <a:spcAft>
                <a:spcPts val="0"/>
              </a:spcAft>
              <a:buClr>
                <a:srgbClr val="DD8047"/>
              </a:buClr>
              <a:buSzPts val="1020"/>
              <a:buFont typeface="Noto Sans Symbols"/>
              <a:buNone/>
            </a:pPr>
            <a:r>
              <a:rPr lang="pt-BR" sz="2200">
                <a:latin typeface="Georgia"/>
                <a:ea typeface="Georgia"/>
                <a:cs typeface="Georgia"/>
                <a:sym typeface="Georgia"/>
              </a:rPr>
              <a:t>*</a:t>
            </a:r>
            <a:r>
              <a:rPr lang="pt-BR">
                <a:latin typeface="Georgia"/>
                <a:ea typeface="Georgia"/>
                <a:cs typeface="Georgia"/>
                <a:sym typeface="Georgia"/>
              </a:rPr>
              <a:t>Fontes: IDUM apud IMS-PMB –Pharmaceutical Market (publicação suíça) e ANVISA -Agência Nacional de Vigilância Sanitária</a:t>
            </a:r>
            <a:endParaRPr>
              <a:latin typeface="Georgia"/>
              <a:ea typeface="Georgia"/>
              <a:cs typeface="Georgia"/>
              <a:sym typeface="Georgia"/>
            </a:endParaRPr>
          </a:p>
          <a:p>
            <a:pPr indent="-152717" lvl="0" marL="365125" rtl="0" algn="just">
              <a:lnSpc>
                <a:spcPct val="100000"/>
              </a:lnSpc>
              <a:spcBef>
                <a:spcPts val="700"/>
              </a:spcBef>
              <a:spcAft>
                <a:spcPts val="0"/>
              </a:spcAft>
              <a:buClr>
                <a:srgbClr val="DD8047"/>
              </a:buClr>
              <a:buSzPts val="1620"/>
              <a:buFont typeface="Noto Sans Symbols"/>
              <a:buNone/>
            </a:pPr>
            <a:r>
              <a:t/>
            </a:r>
            <a:endParaRPr sz="2000">
              <a:latin typeface="Georgia"/>
              <a:ea typeface="Georgia"/>
              <a:cs typeface="Georgia"/>
              <a:sym typeface="Georgia"/>
            </a:endParaRPr>
          </a:p>
          <a:p>
            <a:pPr indent="-216217" lvl="0" marL="319087" rtl="0" algn="just">
              <a:spcBef>
                <a:spcPts val="700"/>
              </a:spcBef>
              <a:spcAft>
                <a:spcPts val="0"/>
              </a:spcAft>
              <a:buClr>
                <a:srgbClr val="DD8047"/>
              </a:buClr>
              <a:buSzPts val="1620"/>
              <a:buFont typeface="Noto Sans Symbols"/>
              <a:buNone/>
            </a:pPr>
            <a:r>
              <a:t/>
            </a:r>
            <a:endParaRPr sz="2000">
              <a:latin typeface="Georgia"/>
              <a:ea typeface="Georgia"/>
              <a:cs typeface="Georgia"/>
              <a:sym typeface="Georgia"/>
            </a:endParaRPr>
          </a:p>
          <a:p>
            <a:pPr indent="0" lvl="0" marL="0" rtl="0" algn="just">
              <a:spcBef>
                <a:spcPts val="0"/>
              </a:spcBef>
              <a:spcAft>
                <a:spcPts val="0"/>
              </a:spcAft>
              <a:buNone/>
            </a:pPr>
            <a:r>
              <a:t/>
            </a:r>
            <a:endParaRPr sz="2000">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4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41" name="Google Shape;241;p42"/>
          <p:cNvSpPr txBox="1"/>
          <p:nvPr/>
        </p:nvSpPr>
        <p:spPr>
          <a:xfrm>
            <a:off x="720000" y="1432700"/>
            <a:ext cx="7560000" cy="511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sz="3600">
                <a:latin typeface="Georgia"/>
                <a:ea typeface="Georgia"/>
                <a:cs typeface="Georgia"/>
                <a:sym typeface="Georgia"/>
              </a:rPr>
              <a:t>Fragmentos de seu laudo de dislexia</a:t>
            </a:r>
            <a:endParaRPr sz="3600">
              <a:latin typeface="Georgia"/>
              <a:ea typeface="Georgia"/>
              <a:cs typeface="Georgia"/>
              <a:sym typeface="Georgia"/>
            </a:endParaRPr>
          </a:p>
          <a:p>
            <a:pPr indent="0" lvl="0" marL="0" rtl="0" algn="l">
              <a:lnSpc>
                <a:spcPct val="100000"/>
              </a:lnSpc>
              <a:spcBef>
                <a:spcPts val="0"/>
              </a:spcBef>
              <a:spcAft>
                <a:spcPts val="0"/>
              </a:spcAft>
              <a:buNone/>
            </a:pPr>
            <a:r>
              <a:t/>
            </a:r>
            <a:endParaRPr sz="800">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A avaliação foi feita através de entrevista com a mãe, além da aplicação de uma bateria de testes envolvendo nível mental, personalidade, neuropsicolinguístico e outros.</a:t>
            </a:r>
            <a:endParaRPr sz="2400">
              <a:latin typeface="Georgia"/>
              <a:ea typeface="Georgia"/>
              <a:cs typeface="Georgia"/>
              <a:sym typeface="Georgia"/>
            </a:endParaRPr>
          </a:p>
          <a:p>
            <a:pPr indent="0" lvl="0" marL="0" rtl="0" algn="just">
              <a:lnSpc>
                <a:spcPct val="100000"/>
              </a:lnSpc>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4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47" name="Google Shape;247;p43"/>
          <p:cNvSpPr txBox="1"/>
          <p:nvPr/>
        </p:nvSpPr>
        <p:spPr>
          <a:xfrm>
            <a:off x="720000" y="1432700"/>
            <a:ext cx="7560000" cy="5119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pt-BR" sz="3600">
                <a:latin typeface="Georgia"/>
                <a:ea typeface="Georgia"/>
                <a:cs typeface="Georgia"/>
                <a:sym typeface="Georgia"/>
              </a:rPr>
              <a:t>(...) </a:t>
            </a:r>
            <a:r>
              <a:rPr lang="pt-BR" sz="3600">
                <a:latin typeface="Georgia"/>
                <a:ea typeface="Georgia"/>
                <a:cs typeface="Georgia"/>
                <a:sym typeface="Georgia"/>
              </a:rPr>
              <a:t>Fragmentos de seu laudo de dislexia</a:t>
            </a:r>
            <a:endParaRPr sz="3600">
              <a:latin typeface="Georgia"/>
              <a:ea typeface="Georgia"/>
              <a:cs typeface="Georgia"/>
              <a:sym typeface="Georgia"/>
            </a:endParaRPr>
          </a:p>
          <a:p>
            <a:pPr indent="0" lvl="0" marL="0" rtl="0" algn="l">
              <a:lnSpc>
                <a:spcPct val="100000"/>
              </a:lnSpc>
              <a:spcBef>
                <a:spcPts val="0"/>
              </a:spcBef>
              <a:spcAft>
                <a:spcPts val="0"/>
              </a:spcAft>
              <a:buNone/>
            </a:pPr>
            <a:r>
              <a:t/>
            </a:r>
            <a:endParaRPr sz="800">
              <a:latin typeface="Georgia"/>
              <a:ea typeface="Georgia"/>
              <a:cs typeface="Georgia"/>
              <a:sym typeface="Georgia"/>
            </a:endParaRPr>
          </a:p>
          <a:p>
            <a:pPr indent="-381000" lvl="0" marL="457200" rtl="0" algn="l">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Foram solicitadas avaliações audiométrica e oftalmológica, cujos resultados apresentam-se dentro da normalidade.</a:t>
            </a:r>
            <a:endParaRPr sz="2400">
              <a:latin typeface="Georgia"/>
              <a:ea typeface="Georgia"/>
              <a:cs typeface="Georgia"/>
              <a:sym typeface="Georgia"/>
            </a:endParaRPr>
          </a:p>
          <a:p>
            <a:pPr indent="0" lvl="0" marL="0" rtl="0" algn="l">
              <a:lnSpc>
                <a:spcPct val="100000"/>
              </a:lnSpc>
              <a:spcBef>
                <a:spcPts val="0"/>
              </a:spcBef>
              <a:spcAft>
                <a:spcPts val="0"/>
              </a:spcAft>
              <a:buNone/>
            </a:pPr>
            <a:r>
              <a:t/>
            </a:r>
            <a:endParaRPr sz="2400">
              <a:latin typeface="Georgia"/>
              <a:ea typeface="Georgia"/>
              <a:cs typeface="Georgia"/>
              <a:sym typeface="Georgia"/>
            </a:endParaRPr>
          </a:p>
          <a:p>
            <a:pPr indent="0" lvl="0" marL="0" rtl="0" algn="just">
              <a:lnSpc>
                <a:spcPct val="100000"/>
              </a:lnSpc>
              <a:spcBef>
                <a:spcPts val="0"/>
              </a:spcBef>
              <a:spcAft>
                <a:spcPts val="0"/>
              </a:spcAft>
              <a:buClr>
                <a:schemeClr val="dk1"/>
              </a:buClr>
              <a:buSzPts val="1100"/>
              <a:buFont typeface="Arial"/>
              <a:buNone/>
            </a:pPr>
            <a:r>
              <a:rPr lang="pt-BR" sz="2400">
                <a:latin typeface="Georgia"/>
                <a:ea typeface="Georgia"/>
                <a:cs typeface="Georgia"/>
                <a:sym typeface="Georgia"/>
              </a:rPr>
              <a:t>E a investigação do processo de alfabetização? De fatores escolares como as características da escola, da classe, da professora e do método? E de fatores psicossociais como etnia, camada social, cultura, gênero etc.?</a:t>
            </a:r>
            <a:endParaRPr sz="2400">
              <a:latin typeface="Georgia"/>
              <a:ea typeface="Georgia"/>
              <a:cs typeface="Georgia"/>
              <a:sym typeface="Georgia"/>
            </a:endParaRPr>
          </a:p>
          <a:p>
            <a:pPr indent="-208597" lvl="0" marL="319087" rtl="0" algn="l">
              <a:lnSpc>
                <a:spcPct val="100000"/>
              </a:lnSpc>
              <a:spcBef>
                <a:spcPts val="0"/>
              </a:spcBef>
              <a:spcAft>
                <a:spcPts val="0"/>
              </a:spcAft>
              <a:buClr>
                <a:srgbClr val="DD8047"/>
              </a:buClr>
              <a:buSzPts val="1740"/>
              <a:buFont typeface="Noto Sans Symbols"/>
              <a:buNone/>
            </a:pPr>
            <a:r>
              <a:t/>
            </a:r>
            <a:endParaRPr sz="2400">
              <a:latin typeface="Georgia"/>
              <a:ea typeface="Georgia"/>
              <a:cs typeface="Georgia"/>
              <a:sym typeface="Georgia"/>
            </a:endParaRPr>
          </a:p>
          <a:p>
            <a:pPr indent="0" lvl="0" marL="0" rtl="0" algn="l">
              <a:lnSpc>
                <a:spcPct val="100000"/>
              </a:lnSpc>
              <a:spcBef>
                <a:spcPts val="0"/>
              </a:spcBef>
              <a:spcAft>
                <a:spcPts val="0"/>
              </a:spcAft>
              <a:buNone/>
            </a:pPr>
            <a:r>
              <a:t/>
            </a:r>
            <a:endParaRPr sz="2400">
              <a:latin typeface="Georgia"/>
              <a:ea typeface="Georgia"/>
              <a:cs typeface="Georgia"/>
              <a:sym typeface="Georgia"/>
            </a:endParaRPr>
          </a:p>
        </p:txBody>
      </p:sp>
      <p:sp>
        <p:nvSpPr>
          <p:cNvPr id="248" name="Google Shape;248;p43"/>
          <p:cNvSpPr/>
          <p:nvPr/>
        </p:nvSpPr>
        <p:spPr>
          <a:xfrm>
            <a:off x="510450" y="4148950"/>
            <a:ext cx="7979100" cy="20277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4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54" name="Google Shape;254;p44"/>
          <p:cNvSpPr txBox="1"/>
          <p:nvPr/>
        </p:nvSpPr>
        <p:spPr>
          <a:xfrm>
            <a:off x="720000" y="1432700"/>
            <a:ext cx="7560000" cy="531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600">
                <a:latin typeface="Georgia"/>
                <a:ea typeface="Georgia"/>
                <a:cs typeface="Georgia"/>
                <a:sym typeface="Georgia"/>
              </a:rPr>
              <a:t>Relato da entrevista com sua mãe</a:t>
            </a:r>
            <a:endParaRPr sz="36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68300" lvl="0" marL="457200" rtl="0" algn="just">
              <a:spcBef>
                <a:spcPts val="0"/>
              </a:spcBef>
              <a:spcAft>
                <a:spcPts val="0"/>
              </a:spcAft>
              <a:buClr>
                <a:schemeClr val="accent1"/>
              </a:buClr>
              <a:buSzPts val="2200"/>
              <a:buFont typeface="Georgia"/>
              <a:buChar char="●"/>
            </a:pPr>
            <a:r>
              <a:rPr lang="pt-BR" sz="2200">
                <a:solidFill>
                  <a:schemeClr val="dk1"/>
                </a:solidFill>
                <a:latin typeface="Georgia"/>
                <a:ea typeface="Georgia"/>
                <a:cs typeface="Georgia"/>
                <a:sym typeface="Georgia"/>
              </a:rPr>
              <a:t>Laura nasceu após uma gestação de nove meses. Seu desenvolvimento foi considerado dentro da normalidade. Demorou um pouco para adquirir fluência na fala. Apresenta dificuldade com memória imediata, com interpretação de texto e é desatenta. Sua sociabilização é boa. Não apresenta problemas de saúde.</a:t>
            </a:r>
            <a:endParaRPr sz="22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200">
              <a:solidFill>
                <a:schemeClr val="dk1"/>
              </a:solidFill>
              <a:latin typeface="Georgia"/>
              <a:ea typeface="Georgia"/>
              <a:cs typeface="Georgia"/>
              <a:sym typeface="Georgia"/>
            </a:endParaRPr>
          </a:p>
          <a:p>
            <a:pPr indent="0" lvl="0" marL="0" rtl="0" algn="ctr">
              <a:spcBef>
                <a:spcPts val="0"/>
              </a:spcBef>
              <a:spcAft>
                <a:spcPts val="0"/>
              </a:spcAft>
              <a:buNone/>
            </a:pPr>
            <a:r>
              <a:rPr lang="pt-BR" sz="2200">
                <a:solidFill>
                  <a:schemeClr val="dk1"/>
                </a:solidFill>
                <a:latin typeface="Georgia"/>
                <a:ea typeface="Georgia"/>
                <a:cs typeface="Georgia"/>
                <a:sym typeface="Georgia"/>
              </a:rPr>
              <a:t>Registro centrado na criança, como ser isolado e sem história. Onde estão indícios de investigação de contextos, relações, processos? Tem irmãos, pai? A que grupos sociais pertence? Há circunstâncias em que não é desatenta? A escola é de boa qualidade? A alfabetização foi bem feita? </a:t>
            </a:r>
            <a:endParaRPr sz="2200">
              <a:solidFill>
                <a:schemeClr val="dk1"/>
              </a:solidFill>
              <a:latin typeface="Georgia"/>
              <a:ea typeface="Georgia"/>
              <a:cs typeface="Georgia"/>
              <a:sym typeface="Georgia"/>
            </a:endParaRPr>
          </a:p>
          <a:p>
            <a:pPr indent="-208597" lvl="0" marL="319087" rtl="0" algn="l">
              <a:spcBef>
                <a:spcPts val="700"/>
              </a:spcBef>
              <a:spcAft>
                <a:spcPts val="0"/>
              </a:spcAft>
              <a:buClr>
                <a:srgbClr val="DD8047"/>
              </a:buClr>
              <a:buSzPts val="1740"/>
              <a:buFont typeface="Noto Sans Symbols"/>
              <a:buNone/>
            </a:pPr>
            <a:r>
              <a:t/>
            </a:r>
            <a:endParaRPr sz="2200">
              <a:solidFill>
                <a:schemeClr val="dk1"/>
              </a:solidFill>
              <a:latin typeface="Georgia"/>
              <a:ea typeface="Georgia"/>
              <a:cs typeface="Georgia"/>
              <a:sym typeface="Georgia"/>
            </a:endParaRPr>
          </a:p>
          <a:p>
            <a:pPr indent="0" lvl="0" marL="0" rtl="0" algn="l">
              <a:spcBef>
                <a:spcPts val="0"/>
              </a:spcBef>
              <a:spcAft>
                <a:spcPts val="0"/>
              </a:spcAft>
              <a:buNone/>
            </a:pPr>
            <a:r>
              <a:t/>
            </a:r>
            <a:endParaRPr sz="2200">
              <a:solidFill>
                <a:srgbClr val="775F55"/>
              </a:solidFill>
              <a:latin typeface="Georgia"/>
              <a:ea typeface="Georgia"/>
              <a:cs typeface="Georgia"/>
              <a:sym typeface="Georgia"/>
            </a:endParaRPr>
          </a:p>
        </p:txBody>
      </p:sp>
      <p:sp>
        <p:nvSpPr>
          <p:cNvPr id="255" name="Google Shape;255;p44"/>
          <p:cNvSpPr/>
          <p:nvPr/>
        </p:nvSpPr>
        <p:spPr>
          <a:xfrm>
            <a:off x="526950" y="4782500"/>
            <a:ext cx="7946100" cy="19617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4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61" name="Google Shape;261;p45"/>
          <p:cNvSpPr txBox="1"/>
          <p:nvPr/>
        </p:nvSpPr>
        <p:spPr>
          <a:xfrm>
            <a:off x="720000" y="1440000"/>
            <a:ext cx="7560000" cy="51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600">
                <a:latin typeface="Georgia"/>
                <a:ea typeface="Georgia"/>
                <a:cs typeface="Georgia"/>
                <a:sym typeface="Georgia"/>
              </a:rPr>
              <a:t>Outras práticas  são possíveis e necessárias</a:t>
            </a:r>
            <a:endParaRPr sz="3600">
              <a:latin typeface="Georgia"/>
              <a:ea typeface="Georgia"/>
              <a:cs typeface="Georgia"/>
              <a:sym typeface="Georgia"/>
            </a:endParaRPr>
          </a:p>
          <a:p>
            <a:pPr indent="0" lvl="0" marL="0" rtl="0" algn="l">
              <a:spcBef>
                <a:spcPts val="0"/>
              </a:spcBef>
              <a:spcAft>
                <a:spcPts val="0"/>
              </a:spcAft>
              <a:buNone/>
            </a:pPr>
            <a:r>
              <a:t/>
            </a:r>
            <a:endParaRPr sz="800">
              <a:latin typeface="Georgia"/>
              <a:ea typeface="Georgia"/>
              <a:cs typeface="Georgia"/>
              <a:sym typeface="Georgia"/>
            </a:endParaRPr>
          </a:p>
          <a:p>
            <a:pPr indent="-381000" lvl="0" marL="457200" rtl="0" algn="l">
              <a:spcBef>
                <a:spcPts val="700"/>
              </a:spcBef>
              <a:spcAft>
                <a:spcPts val="0"/>
              </a:spcAft>
              <a:buClr>
                <a:schemeClr val="accent1"/>
              </a:buClr>
              <a:buSzPts val="2400"/>
              <a:buFont typeface="Georgia"/>
              <a:buChar char="●"/>
            </a:pPr>
            <a:r>
              <a:rPr lang="pt-BR" sz="2400">
                <a:latin typeface="Georgia"/>
                <a:ea typeface="Georgia"/>
                <a:cs typeface="Georgia"/>
                <a:sym typeface="Georgia"/>
              </a:rPr>
              <a:t>Uma prática não medicalizante possível em Saúde: </a:t>
            </a:r>
            <a:r>
              <a:rPr b="1" lang="pt-BR" sz="2400">
                <a:latin typeface="Georgia"/>
                <a:ea typeface="Georgia"/>
                <a:cs typeface="Georgia"/>
                <a:sym typeface="Georgia"/>
              </a:rPr>
              <a:t>a Orientação à Queixa Escolar –OQE</a:t>
            </a:r>
            <a:endParaRPr b="1" sz="2400">
              <a:latin typeface="Georgia"/>
              <a:ea typeface="Georgia"/>
              <a:cs typeface="Georgia"/>
              <a:sym typeface="Georgia"/>
            </a:endParaRPr>
          </a:p>
          <a:p>
            <a:pPr indent="-197167" lvl="0" marL="319087" rtl="0" algn="l">
              <a:spcBef>
                <a:spcPts val="700"/>
              </a:spcBef>
              <a:spcAft>
                <a:spcPts val="0"/>
              </a:spcAft>
              <a:buClr>
                <a:srgbClr val="DD8047"/>
              </a:buClr>
              <a:buSzPts val="1920"/>
              <a:buFont typeface="Noto Sans Symbols"/>
              <a:buNone/>
            </a:pPr>
            <a:r>
              <a:t/>
            </a:r>
            <a:endParaRPr sz="3000">
              <a:latin typeface="Georgia"/>
              <a:ea typeface="Georgia"/>
              <a:cs typeface="Georgia"/>
              <a:sym typeface="Georgia"/>
            </a:endParaRPr>
          </a:p>
          <a:p>
            <a:pPr indent="0" lvl="0" marL="0" rtl="0" algn="l">
              <a:spcBef>
                <a:spcPts val="0"/>
              </a:spcBef>
              <a:spcAft>
                <a:spcPts val="0"/>
              </a:spcAft>
              <a:buNone/>
            </a:pPr>
            <a:r>
              <a:t/>
            </a:r>
            <a:endParaRPr sz="3000">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Google Shape;266;p46"/>
          <p:cNvPicPr preferRelativeResize="0"/>
          <p:nvPr/>
        </p:nvPicPr>
        <p:blipFill>
          <a:blip r:embed="rId3">
            <a:alphaModFix/>
          </a:blip>
          <a:stretch>
            <a:fillRect/>
          </a:stretch>
        </p:blipFill>
        <p:spPr>
          <a:xfrm>
            <a:off x="44075" y="31100"/>
            <a:ext cx="9055862" cy="1401600"/>
          </a:xfrm>
          <a:prstGeom prst="rect">
            <a:avLst/>
          </a:prstGeom>
          <a:noFill/>
          <a:ln>
            <a:noFill/>
          </a:ln>
        </p:spPr>
      </p:pic>
      <p:graphicFrame>
        <p:nvGraphicFramePr>
          <p:cNvPr id="267" name="Google Shape;267;p46"/>
          <p:cNvGraphicFramePr/>
          <p:nvPr/>
        </p:nvGraphicFramePr>
        <p:xfrm>
          <a:off x="720000" y="1440000"/>
          <a:ext cx="3000000" cy="3000000"/>
        </p:xfrm>
        <a:graphic>
          <a:graphicData uri="http://schemas.openxmlformats.org/drawingml/2006/table">
            <a:tbl>
              <a:tblPr>
                <a:noFill/>
                <a:tableStyleId>{9D39B071-C414-454F-8734-42D2AB065E08}</a:tableStyleId>
              </a:tblPr>
              <a:tblGrid>
                <a:gridCol w="3780000"/>
                <a:gridCol w="3780000"/>
              </a:tblGrid>
              <a:tr h="653075">
                <a:tc>
                  <a:txBody>
                    <a:bodyPr/>
                    <a:lstStyle/>
                    <a:p>
                      <a:pPr indent="0" lvl="0" marL="0" rtl="0" algn="l">
                        <a:spcBef>
                          <a:spcPts val="0"/>
                        </a:spcBef>
                        <a:spcAft>
                          <a:spcPts val="0"/>
                        </a:spcAft>
                        <a:buNone/>
                      </a:pPr>
                      <a:r>
                        <a:rPr b="1" lang="pt-BR" sz="2300">
                          <a:latin typeface="Georgia"/>
                          <a:ea typeface="Georgia"/>
                          <a:cs typeface="Georgia"/>
                          <a:sym typeface="Georgia"/>
                        </a:rPr>
                        <a:t>MEDICALIZAÇÃO</a:t>
                      </a:r>
                      <a:endParaRPr b="1"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pt-BR" sz="2300">
                          <a:latin typeface="Georgia"/>
                          <a:ea typeface="Georgia"/>
                          <a:cs typeface="Georgia"/>
                          <a:sym typeface="Georgia"/>
                        </a:rPr>
                        <a:t>OQE</a:t>
                      </a:r>
                      <a:endParaRPr b="1"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r>
              <a:tr h="1001850">
                <a:tc>
                  <a:txBody>
                    <a:bodyPr/>
                    <a:lstStyle/>
                    <a:p>
                      <a:pPr indent="0" lvl="0" marL="0" rtl="0" algn="l">
                        <a:spcBef>
                          <a:spcPts val="0"/>
                        </a:spcBef>
                        <a:spcAft>
                          <a:spcPts val="0"/>
                        </a:spcAft>
                        <a:buNone/>
                      </a:pPr>
                      <a:r>
                        <a:rPr lang="pt-BR" sz="2300">
                          <a:latin typeface="Georgia"/>
                          <a:ea typeface="Georgia"/>
                          <a:cs typeface="Georgia"/>
                          <a:sym typeface="Georgia"/>
                        </a:rPr>
                        <a:t>Individualização de questões coletivas (sociais, institucionais, etc)</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2300">
                          <a:latin typeface="Georgia"/>
                          <a:ea typeface="Georgia"/>
                          <a:cs typeface="Georgia"/>
                          <a:sym typeface="Georgia"/>
                        </a:rPr>
                        <a:t>Informação e olhar para essas questões: desindividualização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3075">
                <a:tc>
                  <a:txBody>
                    <a:bodyPr/>
                    <a:lstStyle/>
                    <a:p>
                      <a:pPr indent="0" lvl="0" marL="0" rtl="0" algn="l">
                        <a:spcBef>
                          <a:spcPts val="0"/>
                        </a:spcBef>
                        <a:spcAft>
                          <a:spcPts val="0"/>
                        </a:spcAft>
                        <a:buNone/>
                      </a:pPr>
                      <a:r>
                        <a:rPr lang="pt-BR" sz="2300">
                          <a:latin typeface="Georgia"/>
                          <a:ea typeface="Georgia"/>
                          <a:cs typeface="Georgia"/>
                          <a:sym typeface="Georgia"/>
                        </a:rPr>
                        <a:t>Descontextualização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2300">
                          <a:latin typeface="Georgia"/>
                          <a:ea typeface="Georgia"/>
                          <a:cs typeface="Georgia"/>
                          <a:sym typeface="Georgia"/>
                        </a:rPr>
                        <a:t>Contextualização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01850">
                <a:tc>
                  <a:txBody>
                    <a:bodyPr/>
                    <a:lstStyle/>
                    <a:p>
                      <a:pPr indent="0" lvl="0" marL="0" rtl="0" algn="l">
                        <a:spcBef>
                          <a:spcPts val="0"/>
                        </a:spcBef>
                        <a:spcAft>
                          <a:spcPts val="0"/>
                        </a:spcAft>
                        <a:buNone/>
                      </a:pPr>
                      <a:r>
                        <a:rPr lang="pt-BR" sz="2300">
                          <a:latin typeface="Georgia"/>
                          <a:ea typeface="Georgia"/>
                          <a:cs typeface="Georgia"/>
                          <a:sym typeface="Georgia"/>
                        </a:rPr>
                        <a:t>Fragmentação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2300">
                          <a:latin typeface="Georgia"/>
                          <a:ea typeface="Georgia"/>
                          <a:cs typeface="Georgia"/>
                          <a:sym typeface="Georgia"/>
                        </a:rPr>
                        <a:t>Encontros, integração, tecer redes, trabalhar com toda a rede</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3075">
                <a:tc>
                  <a:txBody>
                    <a:bodyPr/>
                    <a:lstStyle/>
                    <a:p>
                      <a:pPr indent="0" lvl="0" marL="0" rtl="0" algn="l">
                        <a:spcBef>
                          <a:spcPts val="0"/>
                        </a:spcBef>
                        <a:spcAft>
                          <a:spcPts val="0"/>
                        </a:spcAft>
                        <a:buNone/>
                      </a:pPr>
                      <a:r>
                        <a:rPr lang="pt-BR" sz="2300">
                          <a:latin typeface="Georgia"/>
                          <a:ea typeface="Georgia"/>
                          <a:cs typeface="Georgia"/>
                          <a:sym typeface="Georgia"/>
                        </a:rPr>
                        <a:t>Abstração de processos</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2300">
                          <a:latin typeface="Georgia"/>
                          <a:ea typeface="Georgia"/>
                          <a:cs typeface="Georgia"/>
                          <a:sym typeface="Georgia"/>
                        </a:rPr>
                        <a:t>Olhar para processos, historicização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3075">
                <a:tc>
                  <a:txBody>
                    <a:bodyPr/>
                    <a:lstStyle/>
                    <a:p>
                      <a:pPr indent="0" lvl="0" marL="0" rtl="0" algn="l">
                        <a:spcBef>
                          <a:spcPts val="0"/>
                        </a:spcBef>
                        <a:spcAft>
                          <a:spcPts val="0"/>
                        </a:spcAft>
                        <a:buNone/>
                      </a:pPr>
                      <a:r>
                        <a:rPr lang="pt-BR" sz="2300">
                          <a:latin typeface="Georgia"/>
                          <a:ea typeface="Georgia"/>
                          <a:cs typeface="Georgia"/>
                          <a:sym typeface="Georgia"/>
                        </a:rPr>
                        <a:t>Abstração de sentidos</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2300">
                          <a:latin typeface="Georgia"/>
                          <a:ea typeface="Georgia"/>
                          <a:cs typeface="Georgia"/>
                          <a:sym typeface="Georgia"/>
                        </a:rPr>
                        <a:t>Busca, resgate de sentidos</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pic>
        <p:nvPicPr>
          <p:cNvPr id="272" name="Google Shape;272;p47"/>
          <p:cNvPicPr preferRelativeResize="0"/>
          <p:nvPr/>
        </p:nvPicPr>
        <p:blipFill>
          <a:blip r:embed="rId3">
            <a:alphaModFix/>
          </a:blip>
          <a:stretch>
            <a:fillRect/>
          </a:stretch>
        </p:blipFill>
        <p:spPr>
          <a:xfrm>
            <a:off x="44075" y="31100"/>
            <a:ext cx="9055862" cy="1401600"/>
          </a:xfrm>
          <a:prstGeom prst="rect">
            <a:avLst/>
          </a:prstGeom>
          <a:noFill/>
          <a:ln>
            <a:noFill/>
          </a:ln>
        </p:spPr>
      </p:pic>
      <p:graphicFrame>
        <p:nvGraphicFramePr>
          <p:cNvPr id="273" name="Google Shape;273;p47"/>
          <p:cNvGraphicFramePr/>
          <p:nvPr/>
        </p:nvGraphicFramePr>
        <p:xfrm>
          <a:off x="720000" y="1440000"/>
          <a:ext cx="3000000" cy="3000000"/>
        </p:xfrm>
        <a:graphic>
          <a:graphicData uri="http://schemas.openxmlformats.org/drawingml/2006/table">
            <a:tbl>
              <a:tblPr>
                <a:noFill/>
                <a:tableStyleId>{9D39B071-C414-454F-8734-42D2AB065E08}</a:tableStyleId>
              </a:tblPr>
              <a:tblGrid>
                <a:gridCol w="3780000"/>
                <a:gridCol w="3780000"/>
              </a:tblGrid>
              <a:tr h="653075">
                <a:tc>
                  <a:txBody>
                    <a:bodyPr/>
                    <a:lstStyle/>
                    <a:p>
                      <a:pPr indent="0" lvl="0" marL="0" rtl="0" algn="l">
                        <a:spcBef>
                          <a:spcPts val="0"/>
                        </a:spcBef>
                        <a:spcAft>
                          <a:spcPts val="0"/>
                        </a:spcAft>
                        <a:buNone/>
                      </a:pPr>
                      <a:r>
                        <a:rPr b="1" lang="pt-BR" sz="2300">
                          <a:latin typeface="Georgia"/>
                          <a:ea typeface="Georgia"/>
                          <a:cs typeface="Georgia"/>
                          <a:sym typeface="Georgia"/>
                        </a:rPr>
                        <a:t>(...) </a:t>
                      </a:r>
                      <a:r>
                        <a:rPr b="1" lang="pt-BR" sz="2300">
                          <a:latin typeface="Georgia"/>
                          <a:ea typeface="Georgia"/>
                          <a:cs typeface="Georgia"/>
                          <a:sym typeface="Georgia"/>
                        </a:rPr>
                        <a:t>MEDICALIZAÇÃO</a:t>
                      </a:r>
                      <a:endParaRPr b="1"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pt-BR" sz="2300">
                          <a:latin typeface="Georgia"/>
                          <a:ea typeface="Georgia"/>
                          <a:cs typeface="Georgia"/>
                          <a:sym typeface="Georgia"/>
                        </a:rPr>
                        <a:t>(...) </a:t>
                      </a:r>
                      <a:r>
                        <a:rPr b="1" lang="pt-BR" sz="2300">
                          <a:latin typeface="Georgia"/>
                          <a:ea typeface="Georgia"/>
                          <a:cs typeface="Georgia"/>
                          <a:sym typeface="Georgia"/>
                        </a:rPr>
                        <a:t>OQE</a:t>
                      </a:r>
                      <a:endParaRPr b="1"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r>
              <a:tr h="1001850">
                <a:tc>
                  <a:txBody>
                    <a:bodyPr/>
                    <a:lstStyle/>
                    <a:p>
                      <a:pPr indent="0" lvl="0" marL="0" rtl="0" algn="l">
                        <a:lnSpc>
                          <a:spcPct val="90000"/>
                        </a:lnSpc>
                        <a:spcBef>
                          <a:spcPts val="0"/>
                        </a:spcBef>
                        <a:spcAft>
                          <a:spcPts val="0"/>
                        </a:spcAft>
                        <a:buNone/>
                      </a:pPr>
                      <a:r>
                        <a:rPr lang="pt-BR" sz="2300">
                          <a:solidFill>
                            <a:schemeClr val="dk1"/>
                          </a:solidFill>
                          <a:latin typeface="Georgia"/>
                          <a:ea typeface="Georgia"/>
                          <a:cs typeface="Georgia"/>
                          <a:sym typeface="Georgia"/>
                        </a:rPr>
                        <a:t>Humanização, libertação do mercantilismo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lang="pt-BR" sz="2300">
                          <a:solidFill>
                            <a:schemeClr val="dk1"/>
                          </a:solidFill>
                          <a:latin typeface="Georgia"/>
                          <a:ea typeface="Georgia"/>
                          <a:cs typeface="Georgia"/>
                          <a:sym typeface="Georgia"/>
                        </a:rPr>
                        <a:t>Humanização, libertação do mercantilismo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3075">
                <a:tc>
                  <a:txBody>
                    <a:bodyPr/>
                    <a:lstStyle/>
                    <a:p>
                      <a:pPr indent="0" lvl="0" marL="0" rtl="0" algn="l">
                        <a:lnSpc>
                          <a:spcPct val="90000"/>
                        </a:lnSpc>
                        <a:spcBef>
                          <a:spcPts val="700"/>
                        </a:spcBef>
                        <a:spcAft>
                          <a:spcPts val="0"/>
                        </a:spcAft>
                        <a:buNone/>
                      </a:pPr>
                      <a:r>
                        <a:rPr lang="pt-BR" sz="2300">
                          <a:solidFill>
                            <a:schemeClr val="dk1"/>
                          </a:solidFill>
                          <a:latin typeface="Georgia"/>
                          <a:ea typeface="Georgia"/>
                          <a:cs typeface="Georgia"/>
                          <a:sym typeface="Georgia"/>
                        </a:rPr>
                        <a:t>Homogeneização, padronização a serviço dos interesses do poder</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lang="pt-BR" sz="2300">
                          <a:solidFill>
                            <a:schemeClr val="dk1"/>
                          </a:solidFill>
                          <a:latin typeface="Georgia"/>
                          <a:ea typeface="Georgia"/>
                          <a:cs typeface="Georgia"/>
                          <a:sym typeface="Georgia"/>
                        </a:rPr>
                        <a:t>Lugar para as singularidades, diferenças</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001850">
                <a:tc>
                  <a:txBody>
                    <a:bodyPr/>
                    <a:lstStyle/>
                    <a:p>
                      <a:pPr indent="0" lvl="0" marL="0" rtl="0" algn="l">
                        <a:lnSpc>
                          <a:spcPct val="90000"/>
                        </a:lnSpc>
                        <a:spcBef>
                          <a:spcPts val="700"/>
                        </a:spcBef>
                        <a:spcAft>
                          <a:spcPts val="0"/>
                        </a:spcAft>
                        <a:buNone/>
                      </a:pPr>
                      <a:r>
                        <a:rPr lang="pt-BR" sz="2300">
                          <a:solidFill>
                            <a:schemeClr val="dk1"/>
                          </a:solidFill>
                          <a:latin typeface="Georgia"/>
                          <a:ea typeface="Georgia"/>
                          <a:cs typeface="Georgia"/>
                          <a:sym typeface="Georgia"/>
                        </a:rPr>
                        <a:t>Adaptacionismo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lang="pt-BR" sz="2300">
                          <a:solidFill>
                            <a:schemeClr val="dk1"/>
                          </a:solidFill>
                          <a:latin typeface="Georgia"/>
                          <a:ea typeface="Georgia"/>
                          <a:cs typeface="Georgia"/>
                          <a:sym typeface="Georgia"/>
                        </a:rPr>
                        <a:t>Crítica e protagonismo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53075">
                <a:tc>
                  <a:txBody>
                    <a:bodyPr/>
                    <a:lstStyle/>
                    <a:p>
                      <a:pPr indent="0" lvl="0" marL="0" rtl="0" algn="l">
                        <a:lnSpc>
                          <a:spcPct val="90000"/>
                        </a:lnSpc>
                        <a:spcBef>
                          <a:spcPts val="700"/>
                        </a:spcBef>
                        <a:spcAft>
                          <a:spcPts val="0"/>
                        </a:spcAft>
                        <a:buNone/>
                      </a:pPr>
                      <a:r>
                        <a:rPr lang="pt-BR" sz="2300">
                          <a:solidFill>
                            <a:schemeClr val="dk1"/>
                          </a:solidFill>
                          <a:latin typeface="Georgia"/>
                          <a:ea typeface="Georgia"/>
                          <a:cs typeface="Georgia"/>
                          <a:sym typeface="Georgia"/>
                        </a:rPr>
                        <a:t>Assujeitamento</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lang="pt-BR" sz="2300">
                          <a:solidFill>
                            <a:schemeClr val="dk1"/>
                          </a:solidFill>
                          <a:latin typeface="Georgia"/>
                          <a:ea typeface="Georgia"/>
                          <a:cs typeface="Georgia"/>
                          <a:sym typeface="Georgia"/>
                        </a:rPr>
                        <a:t>Constituição e fortalecimento de Sujeitos</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Google Shape;278;p4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79" name="Google Shape;279;p48"/>
          <p:cNvSpPr txBox="1"/>
          <p:nvPr/>
        </p:nvSpPr>
        <p:spPr>
          <a:xfrm>
            <a:off x="720000" y="1440000"/>
            <a:ext cx="756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000">
                <a:latin typeface="Georgia"/>
                <a:ea typeface="Georgia"/>
                <a:cs typeface="Georgia"/>
                <a:sym typeface="Georgia"/>
              </a:rPr>
              <a:t>OQE e práticas hegemônicas - medicalização na formação em Psicologia</a:t>
            </a:r>
            <a:endParaRPr sz="3000">
              <a:latin typeface="Georgia"/>
              <a:ea typeface="Georgia"/>
              <a:cs typeface="Georgia"/>
              <a:sym typeface="Georgia"/>
            </a:endParaRPr>
          </a:p>
        </p:txBody>
      </p:sp>
      <p:graphicFrame>
        <p:nvGraphicFramePr>
          <p:cNvPr id="280" name="Google Shape;280;p48"/>
          <p:cNvGraphicFramePr/>
          <p:nvPr/>
        </p:nvGraphicFramePr>
        <p:xfrm>
          <a:off x="720000" y="2510525"/>
          <a:ext cx="3000000" cy="3000000"/>
        </p:xfrm>
        <a:graphic>
          <a:graphicData uri="http://schemas.openxmlformats.org/drawingml/2006/table">
            <a:tbl>
              <a:tblPr>
                <a:noFill/>
                <a:tableStyleId>{9D39B071-C414-454F-8734-42D2AB065E08}</a:tableStyleId>
              </a:tblPr>
              <a:tblGrid>
                <a:gridCol w="3780000"/>
                <a:gridCol w="3780000"/>
              </a:tblGrid>
              <a:tr h="335075">
                <a:tc>
                  <a:txBody>
                    <a:bodyPr/>
                    <a:lstStyle/>
                    <a:p>
                      <a:pPr indent="0" lvl="0" marL="0" rtl="0" algn="l">
                        <a:lnSpc>
                          <a:spcPct val="80000"/>
                        </a:lnSpc>
                        <a:spcBef>
                          <a:spcPts val="0"/>
                        </a:spcBef>
                        <a:spcAft>
                          <a:spcPts val="0"/>
                        </a:spcAft>
                        <a:buNone/>
                      </a:pPr>
                      <a:r>
                        <a:rPr b="1" lang="pt-BR" sz="2300">
                          <a:solidFill>
                            <a:schemeClr val="dk1"/>
                          </a:solidFill>
                          <a:latin typeface="Georgia"/>
                          <a:ea typeface="Georgia"/>
                          <a:cs typeface="Georgia"/>
                          <a:sym typeface="Georgia"/>
                        </a:rPr>
                        <a:t>OQE</a:t>
                      </a:r>
                      <a:r>
                        <a:rPr lang="pt-BR" sz="2300">
                          <a:solidFill>
                            <a:schemeClr val="dk1"/>
                          </a:solidFill>
                          <a:latin typeface="Georgia"/>
                          <a:ea typeface="Georgia"/>
                          <a:cs typeface="Georgia"/>
                          <a:sym typeface="Georgia"/>
                        </a:rPr>
                        <a:t>  (2008-2012)</a:t>
                      </a:r>
                      <a:endParaRPr b="1"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c>
                  <a:txBody>
                    <a:bodyPr/>
                    <a:lstStyle/>
                    <a:p>
                      <a:pPr indent="0" lvl="0" marL="0" rtl="0" algn="l">
                        <a:lnSpc>
                          <a:spcPct val="80000"/>
                        </a:lnSpc>
                        <a:spcBef>
                          <a:spcPts val="0"/>
                        </a:spcBef>
                        <a:spcAft>
                          <a:spcPts val="0"/>
                        </a:spcAft>
                        <a:buNone/>
                      </a:pPr>
                      <a:r>
                        <a:rPr b="1" lang="pt-BR" sz="2300">
                          <a:solidFill>
                            <a:schemeClr val="dk1"/>
                          </a:solidFill>
                          <a:latin typeface="Georgia"/>
                          <a:ea typeface="Georgia"/>
                          <a:cs typeface="Georgia"/>
                          <a:sym typeface="Georgia"/>
                        </a:rPr>
                        <a:t>Clínicas-escola  de Psicologia</a:t>
                      </a:r>
                      <a:r>
                        <a:rPr lang="pt-BR" sz="2300">
                          <a:solidFill>
                            <a:schemeClr val="dk1"/>
                          </a:solidFill>
                          <a:latin typeface="Georgia"/>
                          <a:ea typeface="Georgia"/>
                          <a:cs typeface="Georgia"/>
                          <a:sym typeface="Georgia"/>
                        </a:rPr>
                        <a:t> (Souza, 1996)</a:t>
                      </a:r>
                      <a:endParaRPr b="1"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1"/>
                    </a:solidFill>
                  </a:tcPr>
                </a:tc>
              </a:tr>
              <a:tr h="463000">
                <a:tc>
                  <a:txBody>
                    <a:bodyPr/>
                    <a:lstStyle/>
                    <a:p>
                      <a:pPr indent="0" lvl="0" marL="0" rtl="0" algn="l">
                        <a:lnSpc>
                          <a:spcPct val="80000"/>
                        </a:lnSpc>
                        <a:spcBef>
                          <a:spcPts val="700"/>
                        </a:spcBef>
                        <a:spcAft>
                          <a:spcPts val="0"/>
                        </a:spcAft>
                        <a:buNone/>
                      </a:pPr>
                      <a:r>
                        <a:rPr lang="pt-BR" sz="2300">
                          <a:solidFill>
                            <a:schemeClr val="dk1"/>
                          </a:solidFill>
                          <a:latin typeface="Georgia"/>
                          <a:ea typeface="Georgia"/>
                          <a:cs typeface="Georgia"/>
                          <a:sym typeface="Georgia"/>
                        </a:rPr>
                        <a:t>90 % demanda escolar</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80000"/>
                        </a:lnSpc>
                        <a:spcBef>
                          <a:spcPts val="0"/>
                        </a:spcBef>
                        <a:spcAft>
                          <a:spcPts val="0"/>
                        </a:spcAft>
                        <a:buClr>
                          <a:srgbClr val="DD8047"/>
                        </a:buClr>
                        <a:buSzPts val="1620"/>
                        <a:buFont typeface="Noto Sans Symbols"/>
                        <a:buNone/>
                      </a:pPr>
                      <a:r>
                        <a:rPr lang="pt-BR" sz="2300">
                          <a:solidFill>
                            <a:schemeClr val="dk1"/>
                          </a:solidFill>
                          <a:latin typeface="Georgia"/>
                          <a:ea typeface="Georgia"/>
                          <a:cs typeface="Georgia"/>
                          <a:sym typeface="Georgia"/>
                        </a:rPr>
                        <a:t>75% demanda escolar (portanto há certa equivalência com OQE)</a:t>
                      </a:r>
                      <a:endParaRPr sz="2300">
                        <a:solidFill>
                          <a:schemeClr val="dk1"/>
                        </a:solidFill>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72225">
                <a:tc>
                  <a:txBody>
                    <a:bodyPr/>
                    <a:lstStyle/>
                    <a:p>
                      <a:pPr indent="0" lvl="0" marL="0" rtl="0" algn="l">
                        <a:lnSpc>
                          <a:spcPct val="80000"/>
                        </a:lnSpc>
                        <a:spcBef>
                          <a:spcPts val="700"/>
                        </a:spcBef>
                        <a:spcAft>
                          <a:spcPts val="0"/>
                        </a:spcAft>
                        <a:buNone/>
                      </a:pPr>
                      <a:r>
                        <a:rPr lang="pt-BR" sz="2300">
                          <a:solidFill>
                            <a:schemeClr val="dk1"/>
                          </a:solidFill>
                          <a:latin typeface="Georgia"/>
                          <a:ea typeface="Georgia"/>
                          <a:cs typeface="Georgia"/>
                          <a:sym typeface="Georgia"/>
                        </a:rPr>
                        <a:t>7% desistência pós-triagem</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80000"/>
                        </a:lnSpc>
                        <a:spcBef>
                          <a:spcPts val="0"/>
                        </a:spcBef>
                        <a:spcAft>
                          <a:spcPts val="0"/>
                        </a:spcAft>
                        <a:buNone/>
                      </a:pPr>
                      <a:r>
                        <a:rPr lang="pt-BR" sz="2300">
                          <a:solidFill>
                            <a:schemeClr val="dk1"/>
                          </a:solidFill>
                          <a:latin typeface="Georgia"/>
                          <a:ea typeface="Georgia"/>
                          <a:cs typeface="Georgia"/>
                          <a:sym typeface="Georgia"/>
                        </a:rPr>
                        <a:t>38% desistência pós-triagem</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07450">
                <a:tc>
                  <a:txBody>
                    <a:bodyPr/>
                    <a:lstStyle/>
                    <a:p>
                      <a:pPr indent="0" lvl="0" marL="0" rtl="0" algn="l">
                        <a:lnSpc>
                          <a:spcPct val="80000"/>
                        </a:lnSpc>
                        <a:spcBef>
                          <a:spcPts val="700"/>
                        </a:spcBef>
                        <a:spcAft>
                          <a:spcPts val="0"/>
                        </a:spcAft>
                        <a:buNone/>
                      </a:pPr>
                      <a:r>
                        <a:rPr b="1" lang="pt-BR" sz="2300">
                          <a:solidFill>
                            <a:schemeClr val="dk1"/>
                          </a:solidFill>
                          <a:latin typeface="Georgia"/>
                          <a:ea typeface="Georgia"/>
                          <a:cs typeface="Georgia"/>
                          <a:sym typeface="Georgia"/>
                        </a:rPr>
                        <a:t>20%</a:t>
                      </a:r>
                      <a:r>
                        <a:rPr lang="pt-BR" sz="2300">
                          <a:solidFill>
                            <a:schemeClr val="dk1"/>
                          </a:solidFill>
                          <a:latin typeface="Georgia"/>
                          <a:ea typeface="Georgia"/>
                          <a:cs typeface="Georgia"/>
                          <a:sym typeface="Georgia"/>
                        </a:rPr>
                        <a:t> encaminhados a especialistas de saúde após OQE</a:t>
                      </a:r>
                      <a:endParaRPr sz="2300">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80000"/>
                        </a:lnSpc>
                        <a:spcBef>
                          <a:spcPts val="0"/>
                        </a:spcBef>
                        <a:spcAft>
                          <a:spcPts val="0"/>
                        </a:spcAft>
                        <a:buNone/>
                      </a:pPr>
                      <a:r>
                        <a:rPr b="1" lang="pt-BR" sz="2300">
                          <a:solidFill>
                            <a:schemeClr val="dk1"/>
                          </a:solidFill>
                          <a:latin typeface="Georgia"/>
                          <a:ea typeface="Georgia"/>
                          <a:cs typeface="Georgia"/>
                          <a:sym typeface="Georgia"/>
                        </a:rPr>
                        <a:t>100%</a:t>
                      </a:r>
                      <a:r>
                        <a:rPr lang="pt-BR" sz="2300">
                          <a:solidFill>
                            <a:schemeClr val="dk1"/>
                          </a:solidFill>
                          <a:latin typeface="Georgia"/>
                          <a:ea typeface="Georgia"/>
                          <a:cs typeface="Georgia"/>
                          <a:sym typeface="Georgia"/>
                        </a:rPr>
                        <a:t> encaminhados a especialistas de saúde após psicodiagnóstico</a:t>
                      </a:r>
                      <a:endParaRPr sz="2300">
                        <a:solidFill>
                          <a:schemeClr val="dk1"/>
                        </a:solidFill>
                        <a:latin typeface="Georgia"/>
                        <a:ea typeface="Georgia"/>
                        <a:cs typeface="Georgia"/>
                        <a:sym typeface="Georgia"/>
                      </a:endParaRPr>
                    </a:p>
                    <a:p>
                      <a:pPr indent="0" lvl="0" marL="0" rtl="0" algn="l">
                        <a:lnSpc>
                          <a:spcPct val="90000"/>
                        </a:lnSpc>
                        <a:spcBef>
                          <a:spcPts val="0"/>
                        </a:spcBef>
                        <a:spcAft>
                          <a:spcPts val="0"/>
                        </a:spcAft>
                        <a:buNone/>
                      </a:pPr>
                      <a:r>
                        <a:t/>
                      </a:r>
                      <a:endParaRPr sz="2300">
                        <a:solidFill>
                          <a:schemeClr val="dk1"/>
                        </a:solidFill>
                        <a:latin typeface="Georgia"/>
                        <a:ea typeface="Georgia"/>
                        <a:cs typeface="Georgia"/>
                        <a:sym typeface="Georg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id="285" name="Google Shape;285;p4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86" name="Google Shape;286;p49"/>
          <p:cNvSpPr txBox="1"/>
          <p:nvPr/>
        </p:nvSpPr>
        <p:spPr>
          <a:xfrm>
            <a:off x="720000" y="1440000"/>
            <a:ext cx="7560000" cy="5062500"/>
          </a:xfrm>
          <a:prstGeom prst="rect">
            <a:avLst/>
          </a:prstGeom>
          <a:noFill/>
          <a:ln>
            <a:noFill/>
          </a:ln>
        </p:spPr>
        <p:txBody>
          <a:bodyPr anchorCtr="0" anchor="t" bIns="91425" lIns="91425" spcFirstLastPara="1" rIns="91425" wrap="square" tIns="91425">
            <a:noAutofit/>
          </a:bodyPr>
          <a:lstStyle/>
          <a:p>
            <a:pPr indent="0" lvl="0" marL="0" rtl="0" algn="l">
              <a:spcBef>
                <a:spcPts val="700"/>
              </a:spcBef>
              <a:spcAft>
                <a:spcPts val="0"/>
              </a:spcAft>
              <a:buNone/>
            </a:pPr>
            <a:r>
              <a:rPr b="1" lang="pt-BR" sz="3000">
                <a:latin typeface="Georgia"/>
                <a:ea typeface="Georgia"/>
                <a:cs typeface="Georgia"/>
                <a:sym typeface="Georgia"/>
              </a:rPr>
              <a:t>Práticas não medicalizantes em Educação podem acontecer:</a:t>
            </a:r>
            <a:endParaRPr b="1" sz="3000">
              <a:latin typeface="Georgia"/>
              <a:ea typeface="Georgia"/>
              <a:cs typeface="Georgia"/>
              <a:sym typeface="Georgia"/>
            </a:endParaRPr>
          </a:p>
          <a:p>
            <a:pPr indent="0" lvl="0" marL="0" rtl="0" algn="l">
              <a:spcBef>
                <a:spcPts val="700"/>
              </a:spcBef>
              <a:spcAft>
                <a:spcPts val="0"/>
              </a:spcAft>
              <a:buNone/>
            </a:pPr>
            <a:r>
              <a:t/>
            </a:r>
            <a:endParaRPr b="1" sz="800">
              <a:latin typeface="Georgia"/>
              <a:ea typeface="Georgia"/>
              <a:cs typeface="Georgia"/>
              <a:sym typeface="Georgia"/>
            </a:endParaRPr>
          </a:p>
          <a:p>
            <a:pPr indent="-381000" lvl="0" marL="457200" rtl="0" algn="l">
              <a:spcBef>
                <a:spcPts val="0"/>
              </a:spcBef>
              <a:spcAft>
                <a:spcPts val="0"/>
              </a:spcAft>
              <a:buClr>
                <a:schemeClr val="accent1"/>
              </a:buClr>
              <a:buSzPts val="2400"/>
              <a:buFont typeface="Georgia"/>
              <a:buChar char="●"/>
            </a:pPr>
            <a:r>
              <a:rPr b="1" lang="pt-BR" sz="2400">
                <a:latin typeface="Georgia"/>
                <a:ea typeface="Georgia"/>
                <a:cs typeface="Georgia"/>
                <a:sym typeface="Georgia"/>
              </a:rPr>
              <a:t>em escolas dentro do modelo mais comum </a:t>
            </a:r>
            <a:r>
              <a:rPr lang="pt-BR" sz="2400">
                <a:latin typeface="Georgia"/>
                <a:ea typeface="Georgia"/>
                <a:cs typeface="Georgia"/>
                <a:sym typeface="Georgia"/>
              </a:rPr>
              <a:t>(visualizar, por exemplo,o PowerPoint “Atuação institucional em Psicologia Escolar: duas práticas” no site da OQE)</a:t>
            </a:r>
            <a:endParaRPr sz="2400">
              <a:latin typeface="Georgia"/>
              <a:ea typeface="Georgia"/>
              <a:cs typeface="Georgia"/>
              <a:sym typeface="Georgia"/>
            </a:endParaRPr>
          </a:p>
          <a:p>
            <a:pPr indent="0" lvl="0" marL="0" rtl="0" algn="l">
              <a:spcBef>
                <a:spcPts val="0"/>
              </a:spcBef>
              <a:spcAft>
                <a:spcPts val="0"/>
              </a:spcAft>
              <a:buNone/>
            </a:pPr>
            <a:r>
              <a:t/>
            </a:r>
            <a:endParaRPr sz="800">
              <a:latin typeface="Georgia"/>
              <a:ea typeface="Georgia"/>
              <a:cs typeface="Georgia"/>
              <a:sym typeface="Georgia"/>
            </a:endParaRPr>
          </a:p>
          <a:p>
            <a:pPr indent="-381000" lvl="0" marL="457200" rtl="0" algn="l">
              <a:spcBef>
                <a:spcPts val="0"/>
              </a:spcBef>
              <a:spcAft>
                <a:spcPts val="0"/>
              </a:spcAft>
              <a:buClr>
                <a:schemeClr val="accent1"/>
              </a:buClr>
              <a:buSzPts val="2400"/>
              <a:buFont typeface="Georgia"/>
              <a:buChar char="●"/>
            </a:pPr>
            <a:r>
              <a:rPr b="1" lang="pt-BR" sz="2400">
                <a:latin typeface="Georgia"/>
                <a:ea typeface="Georgia"/>
                <a:cs typeface="Georgia"/>
                <a:sym typeface="Georgia"/>
              </a:rPr>
              <a:t>em escolas de estrutura e paradigmas educacionais diferentes </a:t>
            </a:r>
            <a:r>
              <a:rPr lang="pt-BR" sz="2400">
                <a:latin typeface="Georgia"/>
                <a:ea typeface="Georgia"/>
                <a:cs typeface="Georgia"/>
                <a:sym typeface="Georgia"/>
              </a:rPr>
              <a:t>(visualizar, por exemplo, o PowerPoint “Outras práticas em Educação são possíveis e necessárias” no site da OQE)</a:t>
            </a:r>
            <a:endParaRPr sz="2400">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id="291" name="Google Shape;291;p5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92" name="Google Shape;292;p50"/>
          <p:cNvSpPr txBox="1"/>
          <p:nvPr/>
        </p:nvSpPr>
        <p:spPr>
          <a:xfrm>
            <a:off x="720000" y="1440000"/>
            <a:ext cx="75600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2800">
                <a:latin typeface="Georgia"/>
                <a:ea typeface="Georgia"/>
                <a:cs typeface="Georgia"/>
                <a:sym typeface="Georgia"/>
              </a:rPr>
              <a:t>Consulte o </a:t>
            </a:r>
            <a:r>
              <a:rPr b="1" lang="pt-BR" sz="2800">
                <a:latin typeface="Georgia"/>
                <a:ea typeface="Georgia"/>
                <a:cs typeface="Georgia"/>
                <a:sym typeface="Georgia"/>
              </a:rPr>
              <a:t>SITE DO</a:t>
            </a:r>
            <a:r>
              <a:rPr b="1" lang="pt-BR" sz="2800">
                <a:latin typeface="Georgia"/>
                <a:ea typeface="Georgia"/>
                <a:cs typeface="Georgia"/>
                <a:sym typeface="Georgia"/>
              </a:rPr>
              <a:t> FÓRUM SOBRE MEDICALIZAÇÃO DA EDUCAÇÃO E DA SOCIEDADE: </a:t>
            </a:r>
            <a:endParaRPr b="1" sz="2800">
              <a:latin typeface="Georgia"/>
              <a:ea typeface="Georgia"/>
              <a:cs typeface="Georgia"/>
              <a:sym typeface="Georgia"/>
            </a:endParaRPr>
          </a:p>
          <a:p>
            <a:pPr indent="0" lvl="0" marL="0" rtl="0" algn="just">
              <a:spcBef>
                <a:spcPts val="0"/>
              </a:spcBef>
              <a:spcAft>
                <a:spcPts val="0"/>
              </a:spcAft>
              <a:buNone/>
            </a:pPr>
            <a:r>
              <a:rPr b="1" lang="pt-BR" sz="2400">
                <a:uFill>
                  <a:noFill/>
                </a:uFill>
                <a:latin typeface="Georgia"/>
                <a:ea typeface="Georgia"/>
                <a:cs typeface="Georgia"/>
                <a:sym typeface="Georgia"/>
                <a:hlinkClick r:id="rId4"/>
              </a:rPr>
              <a:t>www.medicalizacao.org.br</a:t>
            </a:r>
            <a:endParaRPr b="1" sz="2400">
              <a:latin typeface="Georgia"/>
              <a:ea typeface="Georgia"/>
              <a:cs typeface="Georgia"/>
              <a:sym typeface="Georgia"/>
            </a:endParaRPr>
          </a:p>
          <a:p>
            <a:pPr indent="0" lvl="0" marL="0" rtl="0" algn="l">
              <a:spcBef>
                <a:spcPts val="0"/>
              </a:spcBef>
              <a:spcAft>
                <a:spcPts val="0"/>
              </a:spcAft>
              <a:buNone/>
            </a:pPr>
            <a:r>
              <a:rPr b="1" lang="pt-BR" sz="2400">
                <a:latin typeface="Georgia"/>
                <a:ea typeface="Georgia"/>
                <a:cs typeface="Georgia"/>
                <a:sym typeface="Georgia"/>
              </a:rPr>
              <a:t> </a:t>
            </a:r>
            <a:endParaRPr sz="2400">
              <a:latin typeface="Georgia"/>
              <a:ea typeface="Georgia"/>
              <a:cs typeface="Georgia"/>
              <a:sym typeface="Georgia"/>
            </a:endParaRPr>
          </a:p>
        </p:txBody>
      </p:sp>
      <p:sp>
        <p:nvSpPr>
          <p:cNvPr id="293" name="Google Shape;293;p50"/>
          <p:cNvSpPr/>
          <p:nvPr/>
        </p:nvSpPr>
        <p:spPr>
          <a:xfrm rot="-391575">
            <a:off x="5356374" y="2359200"/>
            <a:ext cx="2879729" cy="936622"/>
          </a:xfrm>
          <a:custGeom>
            <a:rect b="b" l="l" r="r" t="t"/>
            <a:pathLst>
              <a:path extrusionOk="0" h="2426" w="4944">
                <a:moveTo>
                  <a:pt x="1574" y="682"/>
                </a:moveTo>
                <a:lnTo>
                  <a:pt x="1574" y="682"/>
                </a:lnTo>
                <a:lnTo>
                  <a:pt x="1569" y="692"/>
                </a:lnTo>
                <a:lnTo>
                  <a:pt x="1564" y="698"/>
                </a:lnTo>
                <a:lnTo>
                  <a:pt x="1554" y="703"/>
                </a:lnTo>
                <a:lnTo>
                  <a:pt x="1549" y="723"/>
                </a:lnTo>
                <a:lnTo>
                  <a:pt x="1574" y="723"/>
                </a:lnTo>
                <a:lnTo>
                  <a:pt x="1600" y="718"/>
                </a:lnTo>
                <a:lnTo>
                  <a:pt x="1621" y="708"/>
                </a:lnTo>
                <a:lnTo>
                  <a:pt x="1636" y="692"/>
                </a:lnTo>
                <a:lnTo>
                  <a:pt x="1651" y="677"/>
                </a:lnTo>
                <a:lnTo>
                  <a:pt x="1667" y="657"/>
                </a:lnTo>
                <a:lnTo>
                  <a:pt x="1672" y="631"/>
                </a:lnTo>
                <a:lnTo>
                  <a:pt x="1677" y="605"/>
                </a:lnTo>
                <a:lnTo>
                  <a:pt x="1682" y="585"/>
                </a:lnTo>
                <a:lnTo>
                  <a:pt x="1682" y="559"/>
                </a:lnTo>
                <a:lnTo>
                  <a:pt x="1677" y="533"/>
                </a:lnTo>
                <a:lnTo>
                  <a:pt x="1667" y="513"/>
                </a:lnTo>
                <a:lnTo>
                  <a:pt x="1657" y="492"/>
                </a:lnTo>
                <a:lnTo>
                  <a:pt x="1641" y="477"/>
                </a:lnTo>
                <a:lnTo>
                  <a:pt x="1621" y="467"/>
                </a:lnTo>
                <a:lnTo>
                  <a:pt x="1595" y="456"/>
                </a:lnTo>
                <a:lnTo>
                  <a:pt x="1590" y="477"/>
                </a:lnTo>
                <a:lnTo>
                  <a:pt x="1600" y="482"/>
                </a:lnTo>
                <a:lnTo>
                  <a:pt x="1605" y="492"/>
                </a:lnTo>
                <a:lnTo>
                  <a:pt x="1605" y="503"/>
                </a:lnTo>
                <a:lnTo>
                  <a:pt x="1574" y="682"/>
                </a:lnTo>
                <a:close/>
                <a:moveTo>
                  <a:pt x="1857" y="559"/>
                </a:moveTo>
                <a:lnTo>
                  <a:pt x="1846" y="600"/>
                </a:lnTo>
                <a:lnTo>
                  <a:pt x="1841" y="621"/>
                </a:lnTo>
                <a:lnTo>
                  <a:pt x="1836" y="626"/>
                </a:lnTo>
                <a:lnTo>
                  <a:pt x="1821" y="626"/>
                </a:lnTo>
                <a:lnTo>
                  <a:pt x="1821" y="646"/>
                </a:lnTo>
                <a:lnTo>
                  <a:pt x="1831" y="651"/>
                </a:lnTo>
                <a:lnTo>
                  <a:pt x="1836" y="662"/>
                </a:lnTo>
                <a:lnTo>
                  <a:pt x="1836" y="687"/>
                </a:lnTo>
                <a:lnTo>
                  <a:pt x="1831" y="708"/>
                </a:lnTo>
                <a:lnTo>
                  <a:pt x="1826" y="733"/>
                </a:lnTo>
                <a:lnTo>
                  <a:pt x="1831" y="744"/>
                </a:lnTo>
                <a:lnTo>
                  <a:pt x="1836" y="754"/>
                </a:lnTo>
                <a:lnTo>
                  <a:pt x="1851" y="769"/>
                </a:lnTo>
                <a:lnTo>
                  <a:pt x="1872" y="774"/>
                </a:lnTo>
                <a:lnTo>
                  <a:pt x="1892" y="780"/>
                </a:lnTo>
                <a:lnTo>
                  <a:pt x="1913" y="769"/>
                </a:lnTo>
                <a:lnTo>
                  <a:pt x="1928" y="759"/>
                </a:lnTo>
                <a:lnTo>
                  <a:pt x="1939" y="744"/>
                </a:lnTo>
                <a:lnTo>
                  <a:pt x="1933" y="739"/>
                </a:lnTo>
                <a:lnTo>
                  <a:pt x="1928" y="733"/>
                </a:lnTo>
                <a:lnTo>
                  <a:pt x="1923" y="733"/>
                </a:lnTo>
                <a:lnTo>
                  <a:pt x="1918" y="739"/>
                </a:lnTo>
                <a:lnTo>
                  <a:pt x="1913" y="744"/>
                </a:lnTo>
                <a:lnTo>
                  <a:pt x="1908" y="739"/>
                </a:lnTo>
                <a:lnTo>
                  <a:pt x="1908" y="733"/>
                </a:lnTo>
                <a:lnTo>
                  <a:pt x="1913" y="703"/>
                </a:lnTo>
                <a:lnTo>
                  <a:pt x="1913" y="677"/>
                </a:lnTo>
                <a:lnTo>
                  <a:pt x="1903" y="662"/>
                </a:lnTo>
                <a:lnTo>
                  <a:pt x="1887" y="651"/>
                </a:lnTo>
                <a:lnTo>
                  <a:pt x="1862" y="641"/>
                </a:lnTo>
                <a:lnTo>
                  <a:pt x="1887" y="636"/>
                </a:lnTo>
                <a:lnTo>
                  <a:pt x="1908" y="626"/>
                </a:lnTo>
                <a:lnTo>
                  <a:pt x="1928" y="610"/>
                </a:lnTo>
                <a:lnTo>
                  <a:pt x="1933" y="585"/>
                </a:lnTo>
                <a:lnTo>
                  <a:pt x="1933" y="569"/>
                </a:lnTo>
                <a:lnTo>
                  <a:pt x="1933" y="554"/>
                </a:lnTo>
                <a:lnTo>
                  <a:pt x="1923" y="539"/>
                </a:lnTo>
                <a:lnTo>
                  <a:pt x="1908" y="523"/>
                </a:lnTo>
                <a:lnTo>
                  <a:pt x="1892" y="518"/>
                </a:lnTo>
                <a:lnTo>
                  <a:pt x="1877" y="513"/>
                </a:lnTo>
                <a:lnTo>
                  <a:pt x="1846" y="503"/>
                </a:lnTo>
                <a:lnTo>
                  <a:pt x="1841" y="503"/>
                </a:lnTo>
                <a:lnTo>
                  <a:pt x="1841" y="523"/>
                </a:lnTo>
                <a:lnTo>
                  <a:pt x="1851" y="533"/>
                </a:lnTo>
                <a:lnTo>
                  <a:pt x="1857" y="539"/>
                </a:lnTo>
                <a:lnTo>
                  <a:pt x="1857" y="549"/>
                </a:lnTo>
                <a:lnTo>
                  <a:pt x="1857" y="559"/>
                </a:lnTo>
                <a:close/>
                <a:moveTo>
                  <a:pt x="2005" y="1087"/>
                </a:moveTo>
                <a:lnTo>
                  <a:pt x="2026" y="969"/>
                </a:lnTo>
                <a:lnTo>
                  <a:pt x="2026" y="959"/>
                </a:lnTo>
                <a:lnTo>
                  <a:pt x="2021" y="954"/>
                </a:lnTo>
                <a:lnTo>
                  <a:pt x="2010" y="949"/>
                </a:lnTo>
                <a:lnTo>
                  <a:pt x="2000" y="949"/>
                </a:lnTo>
                <a:lnTo>
                  <a:pt x="1995" y="959"/>
                </a:lnTo>
                <a:lnTo>
                  <a:pt x="1990" y="964"/>
                </a:lnTo>
                <a:lnTo>
                  <a:pt x="1980" y="964"/>
                </a:lnTo>
                <a:lnTo>
                  <a:pt x="1949" y="949"/>
                </a:lnTo>
                <a:lnTo>
                  <a:pt x="1928" y="939"/>
                </a:lnTo>
                <a:lnTo>
                  <a:pt x="1913" y="933"/>
                </a:lnTo>
                <a:lnTo>
                  <a:pt x="1908" y="964"/>
                </a:lnTo>
                <a:lnTo>
                  <a:pt x="1923" y="969"/>
                </a:lnTo>
                <a:lnTo>
                  <a:pt x="1933" y="985"/>
                </a:lnTo>
                <a:lnTo>
                  <a:pt x="1954" y="1016"/>
                </a:lnTo>
                <a:lnTo>
                  <a:pt x="1964" y="1046"/>
                </a:lnTo>
                <a:lnTo>
                  <a:pt x="1969" y="1082"/>
                </a:lnTo>
                <a:lnTo>
                  <a:pt x="1975" y="1098"/>
                </a:lnTo>
                <a:lnTo>
                  <a:pt x="1980" y="1103"/>
                </a:lnTo>
                <a:lnTo>
                  <a:pt x="1985" y="1103"/>
                </a:lnTo>
                <a:lnTo>
                  <a:pt x="1995" y="1103"/>
                </a:lnTo>
                <a:lnTo>
                  <a:pt x="2000" y="1098"/>
                </a:lnTo>
                <a:lnTo>
                  <a:pt x="2005" y="1087"/>
                </a:lnTo>
                <a:close/>
                <a:moveTo>
                  <a:pt x="1692" y="744"/>
                </a:moveTo>
                <a:lnTo>
                  <a:pt x="1790" y="759"/>
                </a:lnTo>
                <a:lnTo>
                  <a:pt x="1800" y="759"/>
                </a:lnTo>
                <a:lnTo>
                  <a:pt x="1805" y="754"/>
                </a:lnTo>
                <a:lnTo>
                  <a:pt x="1805" y="749"/>
                </a:lnTo>
                <a:lnTo>
                  <a:pt x="1805" y="744"/>
                </a:lnTo>
                <a:lnTo>
                  <a:pt x="1800" y="739"/>
                </a:lnTo>
                <a:lnTo>
                  <a:pt x="1790" y="733"/>
                </a:lnTo>
                <a:lnTo>
                  <a:pt x="1790" y="718"/>
                </a:lnTo>
                <a:lnTo>
                  <a:pt x="1826" y="503"/>
                </a:lnTo>
                <a:lnTo>
                  <a:pt x="1739" y="487"/>
                </a:lnTo>
                <a:lnTo>
                  <a:pt x="1728" y="487"/>
                </a:lnTo>
                <a:lnTo>
                  <a:pt x="1723" y="492"/>
                </a:lnTo>
                <a:lnTo>
                  <a:pt x="1723" y="503"/>
                </a:lnTo>
                <a:lnTo>
                  <a:pt x="1728" y="503"/>
                </a:lnTo>
                <a:lnTo>
                  <a:pt x="1739" y="513"/>
                </a:lnTo>
                <a:lnTo>
                  <a:pt x="1739" y="523"/>
                </a:lnTo>
                <a:lnTo>
                  <a:pt x="1708" y="703"/>
                </a:lnTo>
                <a:lnTo>
                  <a:pt x="1703" y="718"/>
                </a:lnTo>
                <a:lnTo>
                  <a:pt x="1692" y="723"/>
                </a:lnTo>
                <a:lnTo>
                  <a:pt x="1687" y="723"/>
                </a:lnTo>
                <a:lnTo>
                  <a:pt x="1682" y="728"/>
                </a:lnTo>
                <a:lnTo>
                  <a:pt x="1682" y="733"/>
                </a:lnTo>
                <a:lnTo>
                  <a:pt x="1687" y="739"/>
                </a:lnTo>
                <a:lnTo>
                  <a:pt x="1692" y="744"/>
                </a:lnTo>
                <a:close/>
                <a:moveTo>
                  <a:pt x="2149" y="1113"/>
                </a:moveTo>
                <a:lnTo>
                  <a:pt x="2144" y="1051"/>
                </a:lnTo>
                <a:lnTo>
                  <a:pt x="2041" y="1267"/>
                </a:lnTo>
                <a:lnTo>
                  <a:pt x="2031" y="1287"/>
                </a:lnTo>
                <a:lnTo>
                  <a:pt x="2021" y="1303"/>
                </a:lnTo>
                <a:lnTo>
                  <a:pt x="2010" y="1313"/>
                </a:lnTo>
                <a:lnTo>
                  <a:pt x="2000" y="1313"/>
                </a:lnTo>
                <a:lnTo>
                  <a:pt x="1985" y="1318"/>
                </a:lnTo>
                <a:lnTo>
                  <a:pt x="1980" y="1323"/>
                </a:lnTo>
                <a:lnTo>
                  <a:pt x="1975" y="1328"/>
                </a:lnTo>
                <a:lnTo>
                  <a:pt x="1980" y="1339"/>
                </a:lnTo>
                <a:lnTo>
                  <a:pt x="1985" y="1344"/>
                </a:lnTo>
                <a:lnTo>
                  <a:pt x="2005" y="1349"/>
                </a:lnTo>
                <a:lnTo>
                  <a:pt x="2062" y="1359"/>
                </a:lnTo>
                <a:lnTo>
                  <a:pt x="2077" y="1359"/>
                </a:lnTo>
                <a:lnTo>
                  <a:pt x="2087" y="1359"/>
                </a:lnTo>
                <a:lnTo>
                  <a:pt x="2092" y="1349"/>
                </a:lnTo>
                <a:lnTo>
                  <a:pt x="2087" y="1339"/>
                </a:lnTo>
                <a:lnTo>
                  <a:pt x="2077" y="1328"/>
                </a:lnTo>
                <a:lnTo>
                  <a:pt x="2067" y="1323"/>
                </a:lnTo>
                <a:lnTo>
                  <a:pt x="2062" y="1313"/>
                </a:lnTo>
                <a:lnTo>
                  <a:pt x="2062" y="1298"/>
                </a:lnTo>
                <a:lnTo>
                  <a:pt x="2072" y="1282"/>
                </a:lnTo>
                <a:lnTo>
                  <a:pt x="2149" y="1113"/>
                </a:lnTo>
                <a:close/>
                <a:moveTo>
                  <a:pt x="1841" y="1000"/>
                </a:moveTo>
                <a:lnTo>
                  <a:pt x="1841" y="1000"/>
                </a:lnTo>
                <a:lnTo>
                  <a:pt x="1846" y="985"/>
                </a:lnTo>
                <a:lnTo>
                  <a:pt x="1857" y="969"/>
                </a:lnTo>
                <a:lnTo>
                  <a:pt x="1867" y="964"/>
                </a:lnTo>
                <a:lnTo>
                  <a:pt x="1882" y="959"/>
                </a:lnTo>
                <a:lnTo>
                  <a:pt x="1887" y="928"/>
                </a:lnTo>
                <a:lnTo>
                  <a:pt x="1851" y="928"/>
                </a:lnTo>
                <a:lnTo>
                  <a:pt x="1816" y="933"/>
                </a:lnTo>
                <a:lnTo>
                  <a:pt x="1785" y="949"/>
                </a:lnTo>
                <a:lnTo>
                  <a:pt x="1759" y="969"/>
                </a:lnTo>
                <a:lnTo>
                  <a:pt x="1733" y="995"/>
                </a:lnTo>
                <a:lnTo>
                  <a:pt x="1713" y="1026"/>
                </a:lnTo>
                <a:lnTo>
                  <a:pt x="1698" y="1062"/>
                </a:lnTo>
                <a:lnTo>
                  <a:pt x="1687" y="1108"/>
                </a:lnTo>
                <a:lnTo>
                  <a:pt x="1682" y="1144"/>
                </a:lnTo>
                <a:lnTo>
                  <a:pt x="1687" y="1180"/>
                </a:lnTo>
                <a:lnTo>
                  <a:pt x="1692" y="1216"/>
                </a:lnTo>
                <a:lnTo>
                  <a:pt x="1708" y="1246"/>
                </a:lnTo>
                <a:lnTo>
                  <a:pt x="1723" y="1277"/>
                </a:lnTo>
                <a:lnTo>
                  <a:pt x="1749" y="1298"/>
                </a:lnTo>
                <a:lnTo>
                  <a:pt x="1785" y="1313"/>
                </a:lnTo>
                <a:lnTo>
                  <a:pt x="1821" y="1328"/>
                </a:lnTo>
                <a:lnTo>
                  <a:pt x="1826" y="1298"/>
                </a:lnTo>
                <a:lnTo>
                  <a:pt x="1810" y="1287"/>
                </a:lnTo>
                <a:lnTo>
                  <a:pt x="1805" y="1272"/>
                </a:lnTo>
                <a:lnTo>
                  <a:pt x="1800" y="1257"/>
                </a:lnTo>
                <a:lnTo>
                  <a:pt x="1800" y="1241"/>
                </a:lnTo>
                <a:lnTo>
                  <a:pt x="1841" y="1000"/>
                </a:lnTo>
                <a:close/>
                <a:moveTo>
                  <a:pt x="1780" y="1523"/>
                </a:moveTo>
                <a:lnTo>
                  <a:pt x="1780" y="1523"/>
                </a:lnTo>
                <a:lnTo>
                  <a:pt x="1775" y="1528"/>
                </a:lnTo>
                <a:lnTo>
                  <a:pt x="1769" y="1528"/>
                </a:lnTo>
                <a:lnTo>
                  <a:pt x="1754" y="1523"/>
                </a:lnTo>
                <a:lnTo>
                  <a:pt x="1733" y="1513"/>
                </a:lnTo>
                <a:lnTo>
                  <a:pt x="1733" y="1528"/>
                </a:lnTo>
                <a:lnTo>
                  <a:pt x="1749" y="1539"/>
                </a:lnTo>
                <a:lnTo>
                  <a:pt x="1759" y="1554"/>
                </a:lnTo>
                <a:lnTo>
                  <a:pt x="1764" y="1569"/>
                </a:lnTo>
                <a:lnTo>
                  <a:pt x="1764" y="1590"/>
                </a:lnTo>
                <a:lnTo>
                  <a:pt x="1764" y="1595"/>
                </a:lnTo>
                <a:lnTo>
                  <a:pt x="1775" y="1600"/>
                </a:lnTo>
                <a:lnTo>
                  <a:pt x="1780" y="1600"/>
                </a:lnTo>
                <a:lnTo>
                  <a:pt x="1780" y="1595"/>
                </a:lnTo>
                <a:lnTo>
                  <a:pt x="1780" y="1590"/>
                </a:lnTo>
                <a:lnTo>
                  <a:pt x="1790" y="1534"/>
                </a:lnTo>
                <a:lnTo>
                  <a:pt x="1790" y="1528"/>
                </a:lnTo>
                <a:lnTo>
                  <a:pt x="1790" y="1523"/>
                </a:lnTo>
                <a:lnTo>
                  <a:pt x="1785" y="1523"/>
                </a:lnTo>
                <a:lnTo>
                  <a:pt x="1780" y="1523"/>
                </a:lnTo>
                <a:close/>
                <a:moveTo>
                  <a:pt x="574" y="790"/>
                </a:moveTo>
                <a:lnTo>
                  <a:pt x="574" y="790"/>
                </a:lnTo>
                <a:lnTo>
                  <a:pt x="533" y="867"/>
                </a:lnTo>
                <a:lnTo>
                  <a:pt x="508" y="703"/>
                </a:lnTo>
                <a:lnTo>
                  <a:pt x="374" y="682"/>
                </a:lnTo>
                <a:lnTo>
                  <a:pt x="364" y="682"/>
                </a:lnTo>
                <a:lnTo>
                  <a:pt x="354" y="682"/>
                </a:lnTo>
                <a:lnTo>
                  <a:pt x="354" y="692"/>
                </a:lnTo>
                <a:lnTo>
                  <a:pt x="354" y="698"/>
                </a:lnTo>
                <a:lnTo>
                  <a:pt x="359" y="703"/>
                </a:lnTo>
                <a:lnTo>
                  <a:pt x="369" y="708"/>
                </a:lnTo>
                <a:lnTo>
                  <a:pt x="380" y="713"/>
                </a:lnTo>
                <a:lnTo>
                  <a:pt x="385" y="728"/>
                </a:lnTo>
                <a:lnTo>
                  <a:pt x="390" y="749"/>
                </a:lnTo>
                <a:lnTo>
                  <a:pt x="441" y="1082"/>
                </a:lnTo>
                <a:lnTo>
                  <a:pt x="456" y="1087"/>
                </a:lnTo>
                <a:lnTo>
                  <a:pt x="559" y="882"/>
                </a:lnTo>
                <a:lnTo>
                  <a:pt x="574" y="790"/>
                </a:lnTo>
                <a:close/>
                <a:moveTo>
                  <a:pt x="2416" y="1041"/>
                </a:moveTo>
                <a:lnTo>
                  <a:pt x="2416" y="1041"/>
                </a:lnTo>
                <a:lnTo>
                  <a:pt x="2416" y="1051"/>
                </a:lnTo>
                <a:lnTo>
                  <a:pt x="2421" y="1057"/>
                </a:lnTo>
                <a:lnTo>
                  <a:pt x="2431" y="1062"/>
                </a:lnTo>
                <a:lnTo>
                  <a:pt x="2436" y="1067"/>
                </a:lnTo>
                <a:lnTo>
                  <a:pt x="2436" y="1087"/>
                </a:lnTo>
                <a:lnTo>
                  <a:pt x="2390" y="1354"/>
                </a:lnTo>
                <a:lnTo>
                  <a:pt x="2385" y="1375"/>
                </a:lnTo>
                <a:lnTo>
                  <a:pt x="2380" y="1380"/>
                </a:lnTo>
                <a:lnTo>
                  <a:pt x="2369" y="1380"/>
                </a:lnTo>
                <a:lnTo>
                  <a:pt x="2359" y="1385"/>
                </a:lnTo>
                <a:lnTo>
                  <a:pt x="2354" y="1390"/>
                </a:lnTo>
                <a:lnTo>
                  <a:pt x="2354" y="1400"/>
                </a:lnTo>
                <a:lnTo>
                  <a:pt x="2359" y="1405"/>
                </a:lnTo>
                <a:lnTo>
                  <a:pt x="2369" y="1410"/>
                </a:lnTo>
                <a:lnTo>
                  <a:pt x="2508" y="1436"/>
                </a:lnTo>
                <a:lnTo>
                  <a:pt x="2559" y="1108"/>
                </a:lnTo>
                <a:lnTo>
                  <a:pt x="2564" y="1092"/>
                </a:lnTo>
                <a:lnTo>
                  <a:pt x="2575" y="1087"/>
                </a:lnTo>
                <a:lnTo>
                  <a:pt x="2585" y="1082"/>
                </a:lnTo>
                <a:lnTo>
                  <a:pt x="2590" y="1082"/>
                </a:lnTo>
                <a:lnTo>
                  <a:pt x="2595" y="1072"/>
                </a:lnTo>
                <a:lnTo>
                  <a:pt x="2595" y="1062"/>
                </a:lnTo>
                <a:lnTo>
                  <a:pt x="2590" y="1057"/>
                </a:lnTo>
                <a:lnTo>
                  <a:pt x="2580" y="1051"/>
                </a:lnTo>
                <a:lnTo>
                  <a:pt x="2436" y="1031"/>
                </a:lnTo>
                <a:lnTo>
                  <a:pt x="2426" y="1031"/>
                </a:lnTo>
                <a:lnTo>
                  <a:pt x="2421" y="1031"/>
                </a:lnTo>
                <a:lnTo>
                  <a:pt x="2416" y="1041"/>
                </a:lnTo>
                <a:close/>
                <a:moveTo>
                  <a:pt x="2626" y="1334"/>
                </a:moveTo>
                <a:lnTo>
                  <a:pt x="2626" y="1334"/>
                </a:lnTo>
                <a:lnTo>
                  <a:pt x="2610" y="1364"/>
                </a:lnTo>
                <a:lnTo>
                  <a:pt x="2590" y="1390"/>
                </a:lnTo>
                <a:lnTo>
                  <a:pt x="2564" y="1405"/>
                </a:lnTo>
                <a:lnTo>
                  <a:pt x="2549" y="1405"/>
                </a:lnTo>
                <a:lnTo>
                  <a:pt x="2534" y="1410"/>
                </a:lnTo>
                <a:lnTo>
                  <a:pt x="2528" y="1436"/>
                </a:lnTo>
                <a:lnTo>
                  <a:pt x="2636" y="1457"/>
                </a:lnTo>
                <a:lnTo>
                  <a:pt x="2657" y="1344"/>
                </a:lnTo>
                <a:lnTo>
                  <a:pt x="2657" y="1328"/>
                </a:lnTo>
                <a:lnTo>
                  <a:pt x="2652" y="1323"/>
                </a:lnTo>
                <a:lnTo>
                  <a:pt x="2646" y="1323"/>
                </a:lnTo>
                <a:lnTo>
                  <a:pt x="2631" y="1323"/>
                </a:lnTo>
                <a:lnTo>
                  <a:pt x="2626" y="1334"/>
                </a:lnTo>
                <a:close/>
                <a:moveTo>
                  <a:pt x="2369" y="836"/>
                </a:moveTo>
                <a:lnTo>
                  <a:pt x="2369" y="836"/>
                </a:lnTo>
                <a:lnTo>
                  <a:pt x="2359" y="836"/>
                </a:lnTo>
                <a:lnTo>
                  <a:pt x="2359" y="841"/>
                </a:lnTo>
                <a:lnTo>
                  <a:pt x="2359" y="851"/>
                </a:lnTo>
                <a:lnTo>
                  <a:pt x="2364" y="851"/>
                </a:lnTo>
                <a:lnTo>
                  <a:pt x="2369" y="857"/>
                </a:lnTo>
                <a:lnTo>
                  <a:pt x="2467" y="872"/>
                </a:lnTo>
                <a:lnTo>
                  <a:pt x="2472" y="872"/>
                </a:lnTo>
                <a:lnTo>
                  <a:pt x="2477" y="867"/>
                </a:lnTo>
                <a:lnTo>
                  <a:pt x="2477" y="862"/>
                </a:lnTo>
                <a:lnTo>
                  <a:pt x="2477" y="857"/>
                </a:lnTo>
                <a:lnTo>
                  <a:pt x="2472" y="851"/>
                </a:lnTo>
                <a:lnTo>
                  <a:pt x="2467" y="846"/>
                </a:lnTo>
                <a:lnTo>
                  <a:pt x="2467" y="831"/>
                </a:lnTo>
                <a:lnTo>
                  <a:pt x="2498" y="651"/>
                </a:lnTo>
                <a:lnTo>
                  <a:pt x="2498" y="641"/>
                </a:lnTo>
                <a:lnTo>
                  <a:pt x="2508" y="636"/>
                </a:lnTo>
                <a:lnTo>
                  <a:pt x="2518" y="636"/>
                </a:lnTo>
                <a:lnTo>
                  <a:pt x="2518" y="631"/>
                </a:lnTo>
                <a:lnTo>
                  <a:pt x="2518" y="626"/>
                </a:lnTo>
                <a:lnTo>
                  <a:pt x="2513" y="621"/>
                </a:lnTo>
                <a:lnTo>
                  <a:pt x="2508" y="615"/>
                </a:lnTo>
                <a:lnTo>
                  <a:pt x="2421" y="600"/>
                </a:lnTo>
                <a:lnTo>
                  <a:pt x="2380" y="821"/>
                </a:lnTo>
                <a:lnTo>
                  <a:pt x="2380" y="831"/>
                </a:lnTo>
                <a:lnTo>
                  <a:pt x="2369" y="836"/>
                </a:lnTo>
                <a:close/>
                <a:moveTo>
                  <a:pt x="2210" y="821"/>
                </a:moveTo>
                <a:lnTo>
                  <a:pt x="2210" y="821"/>
                </a:lnTo>
                <a:lnTo>
                  <a:pt x="2210" y="826"/>
                </a:lnTo>
                <a:lnTo>
                  <a:pt x="2216" y="831"/>
                </a:lnTo>
                <a:lnTo>
                  <a:pt x="2226" y="831"/>
                </a:lnTo>
                <a:lnTo>
                  <a:pt x="2262" y="836"/>
                </a:lnTo>
                <a:lnTo>
                  <a:pt x="2272" y="836"/>
                </a:lnTo>
                <a:lnTo>
                  <a:pt x="2282" y="836"/>
                </a:lnTo>
                <a:lnTo>
                  <a:pt x="2282" y="831"/>
                </a:lnTo>
                <a:lnTo>
                  <a:pt x="2282" y="826"/>
                </a:lnTo>
                <a:lnTo>
                  <a:pt x="2272" y="816"/>
                </a:lnTo>
                <a:lnTo>
                  <a:pt x="2267" y="805"/>
                </a:lnTo>
                <a:lnTo>
                  <a:pt x="2262" y="785"/>
                </a:lnTo>
                <a:lnTo>
                  <a:pt x="2272" y="723"/>
                </a:lnTo>
                <a:lnTo>
                  <a:pt x="2262" y="662"/>
                </a:lnTo>
                <a:lnTo>
                  <a:pt x="2241" y="780"/>
                </a:lnTo>
                <a:lnTo>
                  <a:pt x="2231" y="800"/>
                </a:lnTo>
                <a:lnTo>
                  <a:pt x="2221" y="810"/>
                </a:lnTo>
                <a:lnTo>
                  <a:pt x="2216" y="810"/>
                </a:lnTo>
                <a:lnTo>
                  <a:pt x="2210" y="821"/>
                </a:lnTo>
                <a:close/>
                <a:moveTo>
                  <a:pt x="2087" y="810"/>
                </a:moveTo>
                <a:lnTo>
                  <a:pt x="2087" y="810"/>
                </a:lnTo>
                <a:lnTo>
                  <a:pt x="2108" y="810"/>
                </a:lnTo>
                <a:lnTo>
                  <a:pt x="2128" y="800"/>
                </a:lnTo>
                <a:lnTo>
                  <a:pt x="2144" y="795"/>
                </a:lnTo>
                <a:lnTo>
                  <a:pt x="2149" y="780"/>
                </a:lnTo>
                <a:lnTo>
                  <a:pt x="2159" y="764"/>
                </a:lnTo>
                <a:lnTo>
                  <a:pt x="2164" y="749"/>
                </a:lnTo>
                <a:lnTo>
                  <a:pt x="2190" y="615"/>
                </a:lnTo>
                <a:lnTo>
                  <a:pt x="2200" y="595"/>
                </a:lnTo>
                <a:lnTo>
                  <a:pt x="2210" y="590"/>
                </a:lnTo>
                <a:lnTo>
                  <a:pt x="2216" y="585"/>
                </a:lnTo>
                <a:lnTo>
                  <a:pt x="2221" y="580"/>
                </a:lnTo>
                <a:lnTo>
                  <a:pt x="2221" y="574"/>
                </a:lnTo>
                <a:lnTo>
                  <a:pt x="2216" y="569"/>
                </a:lnTo>
                <a:lnTo>
                  <a:pt x="2205" y="564"/>
                </a:lnTo>
                <a:lnTo>
                  <a:pt x="2169" y="559"/>
                </a:lnTo>
                <a:lnTo>
                  <a:pt x="2159" y="559"/>
                </a:lnTo>
                <a:lnTo>
                  <a:pt x="2149" y="559"/>
                </a:lnTo>
                <a:lnTo>
                  <a:pt x="2149" y="564"/>
                </a:lnTo>
                <a:lnTo>
                  <a:pt x="2149" y="574"/>
                </a:lnTo>
                <a:lnTo>
                  <a:pt x="2159" y="580"/>
                </a:lnTo>
                <a:lnTo>
                  <a:pt x="2164" y="590"/>
                </a:lnTo>
                <a:lnTo>
                  <a:pt x="2169" y="615"/>
                </a:lnTo>
                <a:lnTo>
                  <a:pt x="2144" y="744"/>
                </a:lnTo>
                <a:lnTo>
                  <a:pt x="2139" y="764"/>
                </a:lnTo>
                <a:lnTo>
                  <a:pt x="2128" y="774"/>
                </a:lnTo>
                <a:lnTo>
                  <a:pt x="2113" y="785"/>
                </a:lnTo>
                <a:lnTo>
                  <a:pt x="2092" y="790"/>
                </a:lnTo>
                <a:lnTo>
                  <a:pt x="2087" y="810"/>
                </a:lnTo>
                <a:close/>
                <a:moveTo>
                  <a:pt x="2257" y="595"/>
                </a:moveTo>
                <a:lnTo>
                  <a:pt x="2257" y="595"/>
                </a:lnTo>
                <a:lnTo>
                  <a:pt x="2267" y="600"/>
                </a:lnTo>
                <a:lnTo>
                  <a:pt x="2267" y="605"/>
                </a:lnTo>
                <a:lnTo>
                  <a:pt x="2272" y="621"/>
                </a:lnTo>
                <a:lnTo>
                  <a:pt x="2308" y="846"/>
                </a:lnTo>
                <a:lnTo>
                  <a:pt x="2318" y="846"/>
                </a:lnTo>
                <a:lnTo>
                  <a:pt x="2385" y="708"/>
                </a:lnTo>
                <a:lnTo>
                  <a:pt x="2395" y="646"/>
                </a:lnTo>
                <a:lnTo>
                  <a:pt x="2369" y="703"/>
                </a:lnTo>
                <a:lnTo>
                  <a:pt x="2349" y="590"/>
                </a:lnTo>
                <a:lnTo>
                  <a:pt x="2262" y="574"/>
                </a:lnTo>
                <a:lnTo>
                  <a:pt x="2257" y="574"/>
                </a:lnTo>
                <a:lnTo>
                  <a:pt x="2251" y="580"/>
                </a:lnTo>
                <a:lnTo>
                  <a:pt x="2246" y="585"/>
                </a:lnTo>
                <a:lnTo>
                  <a:pt x="2246" y="590"/>
                </a:lnTo>
                <a:lnTo>
                  <a:pt x="2251" y="590"/>
                </a:lnTo>
                <a:lnTo>
                  <a:pt x="2257" y="595"/>
                </a:lnTo>
                <a:close/>
                <a:moveTo>
                  <a:pt x="1236" y="662"/>
                </a:moveTo>
                <a:lnTo>
                  <a:pt x="1328" y="682"/>
                </a:lnTo>
                <a:lnTo>
                  <a:pt x="1339" y="677"/>
                </a:lnTo>
                <a:lnTo>
                  <a:pt x="1344" y="677"/>
                </a:lnTo>
                <a:lnTo>
                  <a:pt x="1344" y="672"/>
                </a:lnTo>
                <a:lnTo>
                  <a:pt x="1344" y="667"/>
                </a:lnTo>
                <a:lnTo>
                  <a:pt x="1339" y="662"/>
                </a:lnTo>
                <a:lnTo>
                  <a:pt x="1328" y="651"/>
                </a:lnTo>
                <a:lnTo>
                  <a:pt x="1328" y="641"/>
                </a:lnTo>
                <a:lnTo>
                  <a:pt x="1369" y="426"/>
                </a:lnTo>
                <a:lnTo>
                  <a:pt x="1277" y="410"/>
                </a:lnTo>
                <a:lnTo>
                  <a:pt x="1272" y="410"/>
                </a:lnTo>
                <a:lnTo>
                  <a:pt x="1267" y="410"/>
                </a:lnTo>
                <a:lnTo>
                  <a:pt x="1262" y="415"/>
                </a:lnTo>
                <a:lnTo>
                  <a:pt x="1262" y="421"/>
                </a:lnTo>
                <a:lnTo>
                  <a:pt x="1267" y="426"/>
                </a:lnTo>
                <a:lnTo>
                  <a:pt x="1277" y="436"/>
                </a:lnTo>
                <a:lnTo>
                  <a:pt x="1277" y="446"/>
                </a:lnTo>
                <a:lnTo>
                  <a:pt x="1246" y="626"/>
                </a:lnTo>
                <a:lnTo>
                  <a:pt x="1241" y="636"/>
                </a:lnTo>
                <a:lnTo>
                  <a:pt x="1231" y="641"/>
                </a:lnTo>
                <a:lnTo>
                  <a:pt x="1226" y="646"/>
                </a:lnTo>
                <a:lnTo>
                  <a:pt x="1221" y="651"/>
                </a:lnTo>
                <a:lnTo>
                  <a:pt x="1226" y="657"/>
                </a:lnTo>
                <a:lnTo>
                  <a:pt x="1226" y="662"/>
                </a:lnTo>
                <a:lnTo>
                  <a:pt x="1236" y="662"/>
                </a:lnTo>
                <a:close/>
                <a:moveTo>
                  <a:pt x="1072" y="903"/>
                </a:moveTo>
                <a:lnTo>
                  <a:pt x="1092" y="800"/>
                </a:lnTo>
                <a:lnTo>
                  <a:pt x="974" y="780"/>
                </a:lnTo>
                <a:lnTo>
                  <a:pt x="969" y="810"/>
                </a:lnTo>
                <a:lnTo>
                  <a:pt x="1000" y="826"/>
                </a:lnTo>
                <a:lnTo>
                  <a:pt x="1021" y="846"/>
                </a:lnTo>
                <a:lnTo>
                  <a:pt x="1036" y="867"/>
                </a:lnTo>
                <a:lnTo>
                  <a:pt x="1041" y="898"/>
                </a:lnTo>
                <a:lnTo>
                  <a:pt x="1046" y="908"/>
                </a:lnTo>
                <a:lnTo>
                  <a:pt x="1056" y="913"/>
                </a:lnTo>
                <a:lnTo>
                  <a:pt x="1067" y="913"/>
                </a:lnTo>
                <a:lnTo>
                  <a:pt x="1072" y="913"/>
                </a:lnTo>
                <a:lnTo>
                  <a:pt x="1072" y="903"/>
                </a:lnTo>
                <a:close/>
                <a:moveTo>
                  <a:pt x="969" y="1036"/>
                </a:moveTo>
                <a:lnTo>
                  <a:pt x="969" y="1036"/>
                </a:lnTo>
                <a:lnTo>
                  <a:pt x="974" y="1046"/>
                </a:lnTo>
                <a:lnTo>
                  <a:pt x="980" y="1051"/>
                </a:lnTo>
                <a:lnTo>
                  <a:pt x="985" y="1057"/>
                </a:lnTo>
                <a:lnTo>
                  <a:pt x="995" y="1051"/>
                </a:lnTo>
                <a:lnTo>
                  <a:pt x="1000" y="1046"/>
                </a:lnTo>
                <a:lnTo>
                  <a:pt x="1000" y="1036"/>
                </a:lnTo>
                <a:lnTo>
                  <a:pt x="1021" y="923"/>
                </a:lnTo>
                <a:lnTo>
                  <a:pt x="1021" y="913"/>
                </a:lnTo>
                <a:lnTo>
                  <a:pt x="1021" y="903"/>
                </a:lnTo>
                <a:lnTo>
                  <a:pt x="1010" y="898"/>
                </a:lnTo>
                <a:lnTo>
                  <a:pt x="1005" y="898"/>
                </a:lnTo>
                <a:lnTo>
                  <a:pt x="1000" y="903"/>
                </a:lnTo>
                <a:lnTo>
                  <a:pt x="990" y="913"/>
                </a:lnTo>
                <a:lnTo>
                  <a:pt x="985" y="928"/>
                </a:lnTo>
                <a:lnTo>
                  <a:pt x="974" y="939"/>
                </a:lnTo>
                <a:lnTo>
                  <a:pt x="964" y="949"/>
                </a:lnTo>
                <a:lnTo>
                  <a:pt x="949" y="954"/>
                </a:lnTo>
                <a:lnTo>
                  <a:pt x="944" y="985"/>
                </a:lnTo>
                <a:lnTo>
                  <a:pt x="954" y="995"/>
                </a:lnTo>
                <a:lnTo>
                  <a:pt x="964" y="1005"/>
                </a:lnTo>
                <a:lnTo>
                  <a:pt x="969" y="1021"/>
                </a:lnTo>
                <a:lnTo>
                  <a:pt x="969" y="1036"/>
                </a:lnTo>
                <a:close/>
                <a:moveTo>
                  <a:pt x="528" y="1380"/>
                </a:moveTo>
                <a:lnTo>
                  <a:pt x="523" y="1349"/>
                </a:lnTo>
                <a:lnTo>
                  <a:pt x="472" y="1457"/>
                </a:lnTo>
                <a:lnTo>
                  <a:pt x="462" y="1472"/>
                </a:lnTo>
                <a:lnTo>
                  <a:pt x="451" y="1477"/>
                </a:lnTo>
                <a:lnTo>
                  <a:pt x="446" y="1482"/>
                </a:lnTo>
                <a:lnTo>
                  <a:pt x="441" y="1487"/>
                </a:lnTo>
                <a:lnTo>
                  <a:pt x="441" y="1493"/>
                </a:lnTo>
                <a:lnTo>
                  <a:pt x="446" y="1493"/>
                </a:lnTo>
                <a:lnTo>
                  <a:pt x="456" y="1498"/>
                </a:lnTo>
                <a:lnTo>
                  <a:pt x="482" y="1503"/>
                </a:lnTo>
                <a:lnTo>
                  <a:pt x="492" y="1503"/>
                </a:lnTo>
                <a:lnTo>
                  <a:pt x="497" y="1503"/>
                </a:lnTo>
                <a:lnTo>
                  <a:pt x="497" y="1498"/>
                </a:lnTo>
                <a:lnTo>
                  <a:pt x="497" y="1493"/>
                </a:lnTo>
                <a:lnTo>
                  <a:pt x="492" y="1487"/>
                </a:lnTo>
                <a:lnTo>
                  <a:pt x="482" y="1477"/>
                </a:lnTo>
                <a:lnTo>
                  <a:pt x="487" y="1462"/>
                </a:lnTo>
                <a:lnTo>
                  <a:pt x="528" y="1380"/>
                </a:lnTo>
                <a:close/>
                <a:moveTo>
                  <a:pt x="1046" y="1082"/>
                </a:moveTo>
                <a:lnTo>
                  <a:pt x="1046" y="1082"/>
                </a:lnTo>
                <a:lnTo>
                  <a:pt x="1046" y="1072"/>
                </a:lnTo>
                <a:lnTo>
                  <a:pt x="1041" y="1067"/>
                </a:lnTo>
                <a:lnTo>
                  <a:pt x="1036" y="1062"/>
                </a:lnTo>
                <a:lnTo>
                  <a:pt x="1031" y="1062"/>
                </a:lnTo>
                <a:lnTo>
                  <a:pt x="1026" y="1067"/>
                </a:lnTo>
                <a:lnTo>
                  <a:pt x="1015" y="1077"/>
                </a:lnTo>
                <a:lnTo>
                  <a:pt x="1000" y="1103"/>
                </a:lnTo>
                <a:lnTo>
                  <a:pt x="974" y="1118"/>
                </a:lnTo>
                <a:lnTo>
                  <a:pt x="949" y="1134"/>
                </a:lnTo>
                <a:lnTo>
                  <a:pt x="918" y="1134"/>
                </a:lnTo>
                <a:lnTo>
                  <a:pt x="913" y="1164"/>
                </a:lnTo>
                <a:lnTo>
                  <a:pt x="1031" y="1185"/>
                </a:lnTo>
                <a:lnTo>
                  <a:pt x="1046" y="1082"/>
                </a:lnTo>
                <a:close/>
                <a:moveTo>
                  <a:pt x="1651" y="400"/>
                </a:moveTo>
                <a:lnTo>
                  <a:pt x="1595" y="390"/>
                </a:lnTo>
                <a:lnTo>
                  <a:pt x="1569" y="441"/>
                </a:lnTo>
                <a:lnTo>
                  <a:pt x="1605" y="446"/>
                </a:lnTo>
                <a:lnTo>
                  <a:pt x="1651" y="400"/>
                </a:lnTo>
                <a:close/>
                <a:moveTo>
                  <a:pt x="451" y="1395"/>
                </a:moveTo>
                <a:lnTo>
                  <a:pt x="451" y="1395"/>
                </a:lnTo>
                <a:lnTo>
                  <a:pt x="451" y="1375"/>
                </a:lnTo>
                <a:lnTo>
                  <a:pt x="451" y="1354"/>
                </a:lnTo>
                <a:lnTo>
                  <a:pt x="446" y="1334"/>
                </a:lnTo>
                <a:lnTo>
                  <a:pt x="436" y="1318"/>
                </a:lnTo>
                <a:lnTo>
                  <a:pt x="426" y="1308"/>
                </a:lnTo>
                <a:lnTo>
                  <a:pt x="415" y="1298"/>
                </a:lnTo>
                <a:lnTo>
                  <a:pt x="400" y="1292"/>
                </a:lnTo>
                <a:lnTo>
                  <a:pt x="385" y="1287"/>
                </a:lnTo>
                <a:lnTo>
                  <a:pt x="380" y="1303"/>
                </a:lnTo>
                <a:lnTo>
                  <a:pt x="390" y="1308"/>
                </a:lnTo>
                <a:lnTo>
                  <a:pt x="395" y="1313"/>
                </a:lnTo>
                <a:lnTo>
                  <a:pt x="395" y="1334"/>
                </a:lnTo>
                <a:lnTo>
                  <a:pt x="374" y="1441"/>
                </a:lnTo>
                <a:lnTo>
                  <a:pt x="369" y="1457"/>
                </a:lnTo>
                <a:lnTo>
                  <a:pt x="364" y="1462"/>
                </a:lnTo>
                <a:lnTo>
                  <a:pt x="354" y="1462"/>
                </a:lnTo>
                <a:lnTo>
                  <a:pt x="349" y="1477"/>
                </a:lnTo>
                <a:lnTo>
                  <a:pt x="369" y="1482"/>
                </a:lnTo>
                <a:lnTo>
                  <a:pt x="385" y="1477"/>
                </a:lnTo>
                <a:lnTo>
                  <a:pt x="400" y="1472"/>
                </a:lnTo>
                <a:lnTo>
                  <a:pt x="415" y="1462"/>
                </a:lnTo>
                <a:lnTo>
                  <a:pt x="426" y="1451"/>
                </a:lnTo>
                <a:lnTo>
                  <a:pt x="436" y="1436"/>
                </a:lnTo>
                <a:lnTo>
                  <a:pt x="446" y="1421"/>
                </a:lnTo>
                <a:lnTo>
                  <a:pt x="451" y="1395"/>
                </a:lnTo>
                <a:close/>
                <a:moveTo>
                  <a:pt x="390" y="903"/>
                </a:moveTo>
                <a:lnTo>
                  <a:pt x="374" y="816"/>
                </a:lnTo>
                <a:lnTo>
                  <a:pt x="349" y="985"/>
                </a:lnTo>
                <a:lnTo>
                  <a:pt x="338" y="1005"/>
                </a:lnTo>
                <a:lnTo>
                  <a:pt x="328" y="1016"/>
                </a:lnTo>
                <a:lnTo>
                  <a:pt x="323" y="1026"/>
                </a:lnTo>
                <a:lnTo>
                  <a:pt x="313" y="1031"/>
                </a:lnTo>
                <a:lnTo>
                  <a:pt x="303" y="1036"/>
                </a:lnTo>
                <a:lnTo>
                  <a:pt x="297" y="1036"/>
                </a:lnTo>
                <a:lnTo>
                  <a:pt x="292" y="1046"/>
                </a:lnTo>
                <a:lnTo>
                  <a:pt x="297" y="1057"/>
                </a:lnTo>
                <a:lnTo>
                  <a:pt x="303" y="1062"/>
                </a:lnTo>
                <a:lnTo>
                  <a:pt x="318" y="1062"/>
                </a:lnTo>
                <a:lnTo>
                  <a:pt x="374" y="1072"/>
                </a:lnTo>
                <a:lnTo>
                  <a:pt x="390" y="1077"/>
                </a:lnTo>
                <a:lnTo>
                  <a:pt x="400" y="1072"/>
                </a:lnTo>
                <a:lnTo>
                  <a:pt x="405" y="1062"/>
                </a:lnTo>
                <a:lnTo>
                  <a:pt x="405" y="1057"/>
                </a:lnTo>
                <a:lnTo>
                  <a:pt x="400" y="1051"/>
                </a:lnTo>
                <a:lnTo>
                  <a:pt x="390" y="1041"/>
                </a:lnTo>
                <a:lnTo>
                  <a:pt x="385" y="1036"/>
                </a:lnTo>
                <a:lnTo>
                  <a:pt x="380" y="1026"/>
                </a:lnTo>
                <a:lnTo>
                  <a:pt x="374" y="1010"/>
                </a:lnTo>
                <a:lnTo>
                  <a:pt x="374" y="990"/>
                </a:lnTo>
                <a:lnTo>
                  <a:pt x="390" y="903"/>
                </a:lnTo>
                <a:close/>
                <a:moveTo>
                  <a:pt x="282" y="1436"/>
                </a:moveTo>
                <a:lnTo>
                  <a:pt x="282" y="1436"/>
                </a:lnTo>
                <a:lnTo>
                  <a:pt x="277" y="1446"/>
                </a:lnTo>
                <a:lnTo>
                  <a:pt x="272" y="1451"/>
                </a:lnTo>
                <a:lnTo>
                  <a:pt x="267" y="1451"/>
                </a:lnTo>
                <a:lnTo>
                  <a:pt x="262" y="1457"/>
                </a:lnTo>
                <a:lnTo>
                  <a:pt x="267" y="1462"/>
                </a:lnTo>
                <a:lnTo>
                  <a:pt x="272" y="1467"/>
                </a:lnTo>
                <a:lnTo>
                  <a:pt x="338" y="1477"/>
                </a:lnTo>
                <a:lnTo>
                  <a:pt x="369" y="1287"/>
                </a:lnTo>
                <a:lnTo>
                  <a:pt x="308" y="1272"/>
                </a:lnTo>
                <a:lnTo>
                  <a:pt x="297" y="1272"/>
                </a:lnTo>
                <a:lnTo>
                  <a:pt x="292" y="1282"/>
                </a:lnTo>
                <a:lnTo>
                  <a:pt x="297" y="1287"/>
                </a:lnTo>
                <a:lnTo>
                  <a:pt x="303" y="1292"/>
                </a:lnTo>
                <a:lnTo>
                  <a:pt x="303" y="1298"/>
                </a:lnTo>
                <a:lnTo>
                  <a:pt x="303" y="1303"/>
                </a:lnTo>
                <a:lnTo>
                  <a:pt x="282" y="1436"/>
                </a:lnTo>
                <a:close/>
                <a:moveTo>
                  <a:pt x="1287" y="1144"/>
                </a:moveTo>
                <a:lnTo>
                  <a:pt x="1287" y="1144"/>
                </a:lnTo>
                <a:lnTo>
                  <a:pt x="1282" y="1159"/>
                </a:lnTo>
                <a:lnTo>
                  <a:pt x="1277" y="1175"/>
                </a:lnTo>
                <a:lnTo>
                  <a:pt x="1267" y="1185"/>
                </a:lnTo>
                <a:lnTo>
                  <a:pt x="1246" y="1190"/>
                </a:lnTo>
                <a:lnTo>
                  <a:pt x="1241" y="1221"/>
                </a:lnTo>
                <a:lnTo>
                  <a:pt x="1272" y="1221"/>
                </a:lnTo>
                <a:lnTo>
                  <a:pt x="1303" y="1216"/>
                </a:lnTo>
                <a:lnTo>
                  <a:pt x="1339" y="1205"/>
                </a:lnTo>
                <a:lnTo>
                  <a:pt x="1364" y="1190"/>
                </a:lnTo>
                <a:lnTo>
                  <a:pt x="1390" y="1164"/>
                </a:lnTo>
                <a:lnTo>
                  <a:pt x="1416" y="1134"/>
                </a:lnTo>
                <a:lnTo>
                  <a:pt x="1431" y="1098"/>
                </a:lnTo>
                <a:lnTo>
                  <a:pt x="1436" y="1057"/>
                </a:lnTo>
                <a:lnTo>
                  <a:pt x="1441" y="1010"/>
                </a:lnTo>
                <a:lnTo>
                  <a:pt x="1436" y="969"/>
                </a:lnTo>
                <a:lnTo>
                  <a:pt x="1426" y="933"/>
                </a:lnTo>
                <a:lnTo>
                  <a:pt x="1410" y="903"/>
                </a:lnTo>
                <a:lnTo>
                  <a:pt x="1390" y="877"/>
                </a:lnTo>
                <a:lnTo>
                  <a:pt x="1364" y="857"/>
                </a:lnTo>
                <a:lnTo>
                  <a:pt x="1339" y="846"/>
                </a:lnTo>
                <a:lnTo>
                  <a:pt x="1303" y="836"/>
                </a:lnTo>
                <a:lnTo>
                  <a:pt x="1298" y="867"/>
                </a:lnTo>
                <a:lnTo>
                  <a:pt x="1318" y="877"/>
                </a:lnTo>
                <a:lnTo>
                  <a:pt x="1323" y="892"/>
                </a:lnTo>
                <a:lnTo>
                  <a:pt x="1323" y="908"/>
                </a:lnTo>
                <a:lnTo>
                  <a:pt x="1323" y="923"/>
                </a:lnTo>
                <a:lnTo>
                  <a:pt x="1287" y="1144"/>
                </a:lnTo>
                <a:close/>
                <a:moveTo>
                  <a:pt x="774" y="1082"/>
                </a:moveTo>
                <a:lnTo>
                  <a:pt x="774" y="1082"/>
                </a:lnTo>
                <a:lnTo>
                  <a:pt x="769" y="1103"/>
                </a:lnTo>
                <a:lnTo>
                  <a:pt x="764" y="1103"/>
                </a:lnTo>
                <a:lnTo>
                  <a:pt x="749" y="1108"/>
                </a:lnTo>
                <a:lnTo>
                  <a:pt x="744" y="1108"/>
                </a:lnTo>
                <a:lnTo>
                  <a:pt x="739" y="1118"/>
                </a:lnTo>
                <a:lnTo>
                  <a:pt x="739" y="1128"/>
                </a:lnTo>
                <a:lnTo>
                  <a:pt x="744" y="1134"/>
                </a:lnTo>
                <a:lnTo>
                  <a:pt x="754" y="1139"/>
                </a:lnTo>
                <a:lnTo>
                  <a:pt x="887" y="1159"/>
                </a:lnTo>
                <a:lnTo>
                  <a:pt x="954" y="780"/>
                </a:lnTo>
                <a:lnTo>
                  <a:pt x="821" y="754"/>
                </a:lnTo>
                <a:lnTo>
                  <a:pt x="810" y="754"/>
                </a:lnTo>
                <a:lnTo>
                  <a:pt x="800" y="759"/>
                </a:lnTo>
                <a:lnTo>
                  <a:pt x="795" y="769"/>
                </a:lnTo>
                <a:lnTo>
                  <a:pt x="800" y="774"/>
                </a:lnTo>
                <a:lnTo>
                  <a:pt x="805" y="785"/>
                </a:lnTo>
                <a:lnTo>
                  <a:pt x="815" y="790"/>
                </a:lnTo>
                <a:lnTo>
                  <a:pt x="821" y="795"/>
                </a:lnTo>
                <a:lnTo>
                  <a:pt x="821" y="816"/>
                </a:lnTo>
                <a:lnTo>
                  <a:pt x="774" y="1082"/>
                </a:lnTo>
                <a:close/>
                <a:moveTo>
                  <a:pt x="1533" y="718"/>
                </a:moveTo>
                <a:lnTo>
                  <a:pt x="1539" y="698"/>
                </a:lnTo>
                <a:lnTo>
                  <a:pt x="1528" y="692"/>
                </a:lnTo>
                <a:lnTo>
                  <a:pt x="1523" y="687"/>
                </a:lnTo>
                <a:lnTo>
                  <a:pt x="1523" y="672"/>
                </a:lnTo>
                <a:lnTo>
                  <a:pt x="1554" y="498"/>
                </a:lnTo>
                <a:lnTo>
                  <a:pt x="1559" y="482"/>
                </a:lnTo>
                <a:lnTo>
                  <a:pt x="1564" y="477"/>
                </a:lnTo>
                <a:lnTo>
                  <a:pt x="1574" y="472"/>
                </a:lnTo>
                <a:lnTo>
                  <a:pt x="1580" y="456"/>
                </a:lnTo>
                <a:lnTo>
                  <a:pt x="1554" y="456"/>
                </a:lnTo>
                <a:lnTo>
                  <a:pt x="1528" y="462"/>
                </a:lnTo>
                <a:lnTo>
                  <a:pt x="1508" y="472"/>
                </a:lnTo>
                <a:lnTo>
                  <a:pt x="1492" y="482"/>
                </a:lnTo>
                <a:lnTo>
                  <a:pt x="1477" y="503"/>
                </a:lnTo>
                <a:lnTo>
                  <a:pt x="1467" y="523"/>
                </a:lnTo>
                <a:lnTo>
                  <a:pt x="1457" y="544"/>
                </a:lnTo>
                <a:lnTo>
                  <a:pt x="1451" y="569"/>
                </a:lnTo>
                <a:lnTo>
                  <a:pt x="1451" y="595"/>
                </a:lnTo>
                <a:lnTo>
                  <a:pt x="1451" y="621"/>
                </a:lnTo>
                <a:lnTo>
                  <a:pt x="1457" y="641"/>
                </a:lnTo>
                <a:lnTo>
                  <a:pt x="1462" y="662"/>
                </a:lnTo>
                <a:lnTo>
                  <a:pt x="1472" y="682"/>
                </a:lnTo>
                <a:lnTo>
                  <a:pt x="1492" y="698"/>
                </a:lnTo>
                <a:lnTo>
                  <a:pt x="1513" y="713"/>
                </a:lnTo>
                <a:lnTo>
                  <a:pt x="1533" y="718"/>
                </a:lnTo>
                <a:close/>
                <a:moveTo>
                  <a:pt x="1426" y="503"/>
                </a:moveTo>
                <a:lnTo>
                  <a:pt x="1426" y="503"/>
                </a:lnTo>
                <a:lnTo>
                  <a:pt x="1431" y="513"/>
                </a:lnTo>
                <a:lnTo>
                  <a:pt x="1436" y="513"/>
                </a:lnTo>
                <a:lnTo>
                  <a:pt x="1446" y="513"/>
                </a:lnTo>
                <a:lnTo>
                  <a:pt x="1446" y="508"/>
                </a:lnTo>
                <a:lnTo>
                  <a:pt x="1457" y="441"/>
                </a:lnTo>
                <a:lnTo>
                  <a:pt x="1385" y="426"/>
                </a:lnTo>
                <a:lnTo>
                  <a:pt x="1380" y="446"/>
                </a:lnTo>
                <a:lnTo>
                  <a:pt x="1400" y="456"/>
                </a:lnTo>
                <a:lnTo>
                  <a:pt x="1410" y="467"/>
                </a:lnTo>
                <a:lnTo>
                  <a:pt x="1421" y="482"/>
                </a:lnTo>
                <a:lnTo>
                  <a:pt x="1426" y="503"/>
                </a:lnTo>
                <a:close/>
                <a:moveTo>
                  <a:pt x="2631" y="903"/>
                </a:moveTo>
                <a:lnTo>
                  <a:pt x="2631" y="903"/>
                </a:lnTo>
                <a:lnTo>
                  <a:pt x="2636" y="903"/>
                </a:lnTo>
                <a:lnTo>
                  <a:pt x="2641" y="898"/>
                </a:lnTo>
                <a:lnTo>
                  <a:pt x="2646" y="898"/>
                </a:lnTo>
                <a:lnTo>
                  <a:pt x="2652" y="898"/>
                </a:lnTo>
                <a:lnTo>
                  <a:pt x="2667" y="903"/>
                </a:lnTo>
                <a:lnTo>
                  <a:pt x="2682" y="913"/>
                </a:lnTo>
                <a:lnTo>
                  <a:pt x="2698" y="918"/>
                </a:lnTo>
                <a:lnTo>
                  <a:pt x="2703" y="898"/>
                </a:lnTo>
                <a:lnTo>
                  <a:pt x="2682" y="882"/>
                </a:lnTo>
                <a:lnTo>
                  <a:pt x="2667" y="867"/>
                </a:lnTo>
                <a:lnTo>
                  <a:pt x="2662" y="841"/>
                </a:lnTo>
                <a:lnTo>
                  <a:pt x="2657" y="821"/>
                </a:lnTo>
                <a:lnTo>
                  <a:pt x="2657" y="810"/>
                </a:lnTo>
                <a:lnTo>
                  <a:pt x="2646" y="805"/>
                </a:lnTo>
                <a:lnTo>
                  <a:pt x="2641" y="805"/>
                </a:lnTo>
                <a:lnTo>
                  <a:pt x="2636" y="810"/>
                </a:lnTo>
                <a:lnTo>
                  <a:pt x="2636" y="821"/>
                </a:lnTo>
                <a:lnTo>
                  <a:pt x="2621" y="887"/>
                </a:lnTo>
                <a:lnTo>
                  <a:pt x="2621" y="898"/>
                </a:lnTo>
                <a:lnTo>
                  <a:pt x="2626" y="903"/>
                </a:lnTo>
                <a:lnTo>
                  <a:pt x="2631" y="903"/>
                </a:lnTo>
                <a:close/>
                <a:moveTo>
                  <a:pt x="1390" y="610"/>
                </a:moveTo>
                <a:lnTo>
                  <a:pt x="1390" y="610"/>
                </a:lnTo>
                <a:lnTo>
                  <a:pt x="1395" y="605"/>
                </a:lnTo>
                <a:lnTo>
                  <a:pt x="1400" y="595"/>
                </a:lnTo>
                <a:lnTo>
                  <a:pt x="1410" y="523"/>
                </a:lnTo>
                <a:lnTo>
                  <a:pt x="1410" y="513"/>
                </a:lnTo>
                <a:lnTo>
                  <a:pt x="1410" y="508"/>
                </a:lnTo>
                <a:lnTo>
                  <a:pt x="1405" y="503"/>
                </a:lnTo>
                <a:lnTo>
                  <a:pt x="1395" y="508"/>
                </a:lnTo>
                <a:lnTo>
                  <a:pt x="1390" y="513"/>
                </a:lnTo>
                <a:lnTo>
                  <a:pt x="1380" y="533"/>
                </a:lnTo>
                <a:lnTo>
                  <a:pt x="1374" y="539"/>
                </a:lnTo>
                <a:lnTo>
                  <a:pt x="1364" y="539"/>
                </a:lnTo>
                <a:lnTo>
                  <a:pt x="1359" y="559"/>
                </a:lnTo>
                <a:lnTo>
                  <a:pt x="1369" y="569"/>
                </a:lnTo>
                <a:lnTo>
                  <a:pt x="1374" y="574"/>
                </a:lnTo>
                <a:lnTo>
                  <a:pt x="1380" y="595"/>
                </a:lnTo>
                <a:lnTo>
                  <a:pt x="1380" y="605"/>
                </a:lnTo>
                <a:lnTo>
                  <a:pt x="1390" y="610"/>
                </a:lnTo>
                <a:close/>
                <a:moveTo>
                  <a:pt x="1421" y="1528"/>
                </a:moveTo>
                <a:lnTo>
                  <a:pt x="1421" y="1528"/>
                </a:lnTo>
                <a:lnTo>
                  <a:pt x="1421" y="1539"/>
                </a:lnTo>
                <a:lnTo>
                  <a:pt x="1426" y="1539"/>
                </a:lnTo>
                <a:lnTo>
                  <a:pt x="1431" y="1539"/>
                </a:lnTo>
                <a:lnTo>
                  <a:pt x="1436" y="1539"/>
                </a:lnTo>
                <a:lnTo>
                  <a:pt x="1436" y="1534"/>
                </a:lnTo>
                <a:lnTo>
                  <a:pt x="1446" y="1472"/>
                </a:lnTo>
                <a:lnTo>
                  <a:pt x="1446" y="1467"/>
                </a:lnTo>
                <a:lnTo>
                  <a:pt x="1441" y="1462"/>
                </a:lnTo>
                <a:lnTo>
                  <a:pt x="1436" y="1462"/>
                </a:lnTo>
                <a:lnTo>
                  <a:pt x="1431" y="1467"/>
                </a:lnTo>
                <a:lnTo>
                  <a:pt x="1426" y="1472"/>
                </a:lnTo>
                <a:lnTo>
                  <a:pt x="1405" y="1462"/>
                </a:lnTo>
                <a:lnTo>
                  <a:pt x="1390" y="1451"/>
                </a:lnTo>
                <a:lnTo>
                  <a:pt x="1385" y="1467"/>
                </a:lnTo>
                <a:lnTo>
                  <a:pt x="1400" y="1477"/>
                </a:lnTo>
                <a:lnTo>
                  <a:pt x="1410" y="1493"/>
                </a:lnTo>
                <a:lnTo>
                  <a:pt x="1416" y="1513"/>
                </a:lnTo>
                <a:lnTo>
                  <a:pt x="1421" y="1528"/>
                </a:lnTo>
                <a:close/>
                <a:moveTo>
                  <a:pt x="2000" y="785"/>
                </a:moveTo>
                <a:lnTo>
                  <a:pt x="2000" y="785"/>
                </a:lnTo>
                <a:lnTo>
                  <a:pt x="2021" y="795"/>
                </a:lnTo>
                <a:lnTo>
                  <a:pt x="2036" y="800"/>
                </a:lnTo>
                <a:lnTo>
                  <a:pt x="2072" y="810"/>
                </a:lnTo>
                <a:lnTo>
                  <a:pt x="2077" y="790"/>
                </a:lnTo>
                <a:lnTo>
                  <a:pt x="2062" y="780"/>
                </a:lnTo>
                <a:lnTo>
                  <a:pt x="2057" y="764"/>
                </a:lnTo>
                <a:lnTo>
                  <a:pt x="2057" y="749"/>
                </a:lnTo>
                <a:lnTo>
                  <a:pt x="2087" y="585"/>
                </a:lnTo>
                <a:lnTo>
                  <a:pt x="2092" y="574"/>
                </a:lnTo>
                <a:lnTo>
                  <a:pt x="2103" y="569"/>
                </a:lnTo>
                <a:lnTo>
                  <a:pt x="2108" y="564"/>
                </a:lnTo>
                <a:lnTo>
                  <a:pt x="2113" y="559"/>
                </a:lnTo>
                <a:lnTo>
                  <a:pt x="2108" y="554"/>
                </a:lnTo>
                <a:lnTo>
                  <a:pt x="2108" y="549"/>
                </a:lnTo>
                <a:lnTo>
                  <a:pt x="2098" y="549"/>
                </a:lnTo>
                <a:lnTo>
                  <a:pt x="2005" y="533"/>
                </a:lnTo>
                <a:lnTo>
                  <a:pt x="1995" y="533"/>
                </a:lnTo>
                <a:lnTo>
                  <a:pt x="1990" y="533"/>
                </a:lnTo>
                <a:lnTo>
                  <a:pt x="1990" y="539"/>
                </a:lnTo>
                <a:lnTo>
                  <a:pt x="1990" y="544"/>
                </a:lnTo>
                <a:lnTo>
                  <a:pt x="1995" y="549"/>
                </a:lnTo>
                <a:lnTo>
                  <a:pt x="2005" y="559"/>
                </a:lnTo>
                <a:lnTo>
                  <a:pt x="2005" y="569"/>
                </a:lnTo>
                <a:lnTo>
                  <a:pt x="1975" y="733"/>
                </a:lnTo>
                <a:lnTo>
                  <a:pt x="1975" y="744"/>
                </a:lnTo>
                <a:lnTo>
                  <a:pt x="1980" y="759"/>
                </a:lnTo>
                <a:lnTo>
                  <a:pt x="1985" y="769"/>
                </a:lnTo>
                <a:lnTo>
                  <a:pt x="2000" y="785"/>
                </a:lnTo>
                <a:close/>
                <a:moveTo>
                  <a:pt x="3867" y="1631"/>
                </a:moveTo>
                <a:lnTo>
                  <a:pt x="3867" y="1631"/>
                </a:lnTo>
                <a:lnTo>
                  <a:pt x="3852" y="1636"/>
                </a:lnTo>
                <a:lnTo>
                  <a:pt x="3846" y="1636"/>
                </a:lnTo>
                <a:lnTo>
                  <a:pt x="3841" y="1646"/>
                </a:lnTo>
                <a:lnTo>
                  <a:pt x="3846" y="1657"/>
                </a:lnTo>
                <a:lnTo>
                  <a:pt x="3852" y="1662"/>
                </a:lnTo>
                <a:lnTo>
                  <a:pt x="3867" y="1667"/>
                </a:lnTo>
                <a:lnTo>
                  <a:pt x="3929" y="1677"/>
                </a:lnTo>
                <a:lnTo>
                  <a:pt x="3944" y="1677"/>
                </a:lnTo>
                <a:lnTo>
                  <a:pt x="3954" y="1672"/>
                </a:lnTo>
                <a:lnTo>
                  <a:pt x="3959" y="1667"/>
                </a:lnTo>
                <a:lnTo>
                  <a:pt x="3954" y="1657"/>
                </a:lnTo>
                <a:lnTo>
                  <a:pt x="3944" y="1646"/>
                </a:lnTo>
                <a:lnTo>
                  <a:pt x="3934" y="1636"/>
                </a:lnTo>
                <a:lnTo>
                  <a:pt x="3929" y="1631"/>
                </a:lnTo>
                <a:lnTo>
                  <a:pt x="3929" y="1616"/>
                </a:lnTo>
                <a:lnTo>
                  <a:pt x="3934" y="1595"/>
                </a:lnTo>
                <a:lnTo>
                  <a:pt x="4016" y="1431"/>
                </a:lnTo>
                <a:lnTo>
                  <a:pt x="4011" y="1369"/>
                </a:lnTo>
                <a:lnTo>
                  <a:pt x="3908" y="1585"/>
                </a:lnTo>
                <a:lnTo>
                  <a:pt x="3898" y="1605"/>
                </a:lnTo>
                <a:lnTo>
                  <a:pt x="3888" y="1621"/>
                </a:lnTo>
                <a:lnTo>
                  <a:pt x="3877" y="1626"/>
                </a:lnTo>
                <a:lnTo>
                  <a:pt x="3867" y="1631"/>
                </a:lnTo>
                <a:close/>
                <a:moveTo>
                  <a:pt x="4154" y="1221"/>
                </a:moveTo>
                <a:lnTo>
                  <a:pt x="4154" y="1221"/>
                </a:lnTo>
                <a:lnTo>
                  <a:pt x="4149" y="1231"/>
                </a:lnTo>
                <a:lnTo>
                  <a:pt x="4139" y="1231"/>
                </a:lnTo>
                <a:lnTo>
                  <a:pt x="4129" y="1231"/>
                </a:lnTo>
                <a:lnTo>
                  <a:pt x="4108" y="1221"/>
                </a:lnTo>
                <a:lnTo>
                  <a:pt x="4093" y="1210"/>
                </a:lnTo>
                <a:lnTo>
                  <a:pt x="4072" y="1200"/>
                </a:lnTo>
                <a:lnTo>
                  <a:pt x="4046" y="1205"/>
                </a:lnTo>
                <a:lnTo>
                  <a:pt x="4026" y="1221"/>
                </a:lnTo>
                <a:lnTo>
                  <a:pt x="4011" y="1236"/>
                </a:lnTo>
                <a:lnTo>
                  <a:pt x="4000" y="1257"/>
                </a:lnTo>
                <a:lnTo>
                  <a:pt x="4041" y="1267"/>
                </a:lnTo>
                <a:lnTo>
                  <a:pt x="4052" y="1257"/>
                </a:lnTo>
                <a:lnTo>
                  <a:pt x="4057" y="1257"/>
                </a:lnTo>
                <a:lnTo>
                  <a:pt x="4088" y="1262"/>
                </a:lnTo>
                <a:lnTo>
                  <a:pt x="4108" y="1277"/>
                </a:lnTo>
                <a:lnTo>
                  <a:pt x="4118" y="1282"/>
                </a:lnTo>
                <a:lnTo>
                  <a:pt x="4129" y="1287"/>
                </a:lnTo>
                <a:lnTo>
                  <a:pt x="4139" y="1287"/>
                </a:lnTo>
                <a:lnTo>
                  <a:pt x="4154" y="1287"/>
                </a:lnTo>
                <a:lnTo>
                  <a:pt x="4175" y="1272"/>
                </a:lnTo>
                <a:lnTo>
                  <a:pt x="4190" y="1251"/>
                </a:lnTo>
                <a:lnTo>
                  <a:pt x="4200" y="1231"/>
                </a:lnTo>
                <a:lnTo>
                  <a:pt x="4154" y="1221"/>
                </a:lnTo>
                <a:close/>
                <a:moveTo>
                  <a:pt x="4031" y="1662"/>
                </a:moveTo>
                <a:lnTo>
                  <a:pt x="4031" y="1662"/>
                </a:lnTo>
                <a:lnTo>
                  <a:pt x="4021" y="1667"/>
                </a:lnTo>
                <a:lnTo>
                  <a:pt x="4016" y="1677"/>
                </a:lnTo>
                <a:lnTo>
                  <a:pt x="4021" y="1682"/>
                </a:lnTo>
                <a:lnTo>
                  <a:pt x="4026" y="1687"/>
                </a:lnTo>
                <a:lnTo>
                  <a:pt x="4041" y="1693"/>
                </a:lnTo>
                <a:lnTo>
                  <a:pt x="4170" y="1718"/>
                </a:lnTo>
                <a:lnTo>
                  <a:pt x="4185" y="1718"/>
                </a:lnTo>
                <a:lnTo>
                  <a:pt x="4195" y="1713"/>
                </a:lnTo>
                <a:lnTo>
                  <a:pt x="4200" y="1708"/>
                </a:lnTo>
                <a:lnTo>
                  <a:pt x="4195" y="1698"/>
                </a:lnTo>
                <a:lnTo>
                  <a:pt x="4190" y="1687"/>
                </a:lnTo>
                <a:lnTo>
                  <a:pt x="4180" y="1682"/>
                </a:lnTo>
                <a:lnTo>
                  <a:pt x="4175" y="1677"/>
                </a:lnTo>
                <a:lnTo>
                  <a:pt x="4175" y="1657"/>
                </a:lnTo>
                <a:lnTo>
                  <a:pt x="4154" y="1318"/>
                </a:lnTo>
                <a:lnTo>
                  <a:pt x="4041" y="1303"/>
                </a:lnTo>
                <a:lnTo>
                  <a:pt x="4031" y="1328"/>
                </a:lnTo>
                <a:lnTo>
                  <a:pt x="4041" y="1564"/>
                </a:lnTo>
                <a:lnTo>
                  <a:pt x="3980" y="1549"/>
                </a:lnTo>
                <a:lnTo>
                  <a:pt x="3970" y="1580"/>
                </a:lnTo>
                <a:lnTo>
                  <a:pt x="4041" y="1590"/>
                </a:lnTo>
                <a:lnTo>
                  <a:pt x="4046" y="1636"/>
                </a:lnTo>
                <a:lnTo>
                  <a:pt x="4041" y="1652"/>
                </a:lnTo>
                <a:lnTo>
                  <a:pt x="4036" y="1657"/>
                </a:lnTo>
                <a:lnTo>
                  <a:pt x="4031" y="1662"/>
                </a:lnTo>
                <a:close/>
                <a:moveTo>
                  <a:pt x="3841" y="1564"/>
                </a:moveTo>
                <a:lnTo>
                  <a:pt x="3841" y="1564"/>
                </a:lnTo>
                <a:lnTo>
                  <a:pt x="3841" y="1554"/>
                </a:lnTo>
                <a:lnTo>
                  <a:pt x="3836" y="1549"/>
                </a:lnTo>
                <a:lnTo>
                  <a:pt x="3831" y="1544"/>
                </a:lnTo>
                <a:lnTo>
                  <a:pt x="3826" y="1544"/>
                </a:lnTo>
                <a:lnTo>
                  <a:pt x="3821" y="1549"/>
                </a:lnTo>
                <a:lnTo>
                  <a:pt x="3811" y="1559"/>
                </a:lnTo>
                <a:lnTo>
                  <a:pt x="3795" y="1580"/>
                </a:lnTo>
                <a:lnTo>
                  <a:pt x="3770" y="1600"/>
                </a:lnTo>
                <a:lnTo>
                  <a:pt x="3744" y="1610"/>
                </a:lnTo>
                <a:lnTo>
                  <a:pt x="3713" y="1616"/>
                </a:lnTo>
                <a:lnTo>
                  <a:pt x="3708" y="1646"/>
                </a:lnTo>
                <a:lnTo>
                  <a:pt x="3729" y="1646"/>
                </a:lnTo>
                <a:lnTo>
                  <a:pt x="3754" y="1646"/>
                </a:lnTo>
                <a:lnTo>
                  <a:pt x="3775" y="1636"/>
                </a:lnTo>
                <a:lnTo>
                  <a:pt x="3795" y="1626"/>
                </a:lnTo>
                <a:lnTo>
                  <a:pt x="3811" y="1610"/>
                </a:lnTo>
                <a:lnTo>
                  <a:pt x="3826" y="1595"/>
                </a:lnTo>
                <a:lnTo>
                  <a:pt x="3836" y="1580"/>
                </a:lnTo>
                <a:lnTo>
                  <a:pt x="3841" y="1564"/>
                </a:lnTo>
                <a:close/>
                <a:moveTo>
                  <a:pt x="3759" y="1010"/>
                </a:moveTo>
                <a:lnTo>
                  <a:pt x="3759" y="1010"/>
                </a:lnTo>
                <a:lnTo>
                  <a:pt x="3770" y="1010"/>
                </a:lnTo>
                <a:lnTo>
                  <a:pt x="3770" y="1005"/>
                </a:lnTo>
                <a:lnTo>
                  <a:pt x="3775" y="995"/>
                </a:lnTo>
                <a:lnTo>
                  <a:pt x="3785" y="923"/>
                </a:lnTo>
                <a:lnTo>
                  <a:pt x="3785" y="913"/>
                </a:lnTo>
                <a:lnTo>
                  <a:pt x="3785" y="908"/>
                </a:lnTo>
                <a:lnTo>
                  <a:pt x="3780" y="908"/>
                </a:lnTo>
                <a:lnTo>
                  <a:pt x="3770" y="908"/>
                </a:lnTo>
                <a:lnTo>
                  <a:pt x="3764" y="918"/>
                </a:lnTo>
                <a:lnTo>
                  <a:pt x="3754" y="933"/>
                </a:lnTo>
                <a:lnTo>
                  <a:pt x="3749" y="939"/>
                </a:lnTo>
                <a:lnTo>
                  <a:pt x="3739" y="944"/>
                </a:lnTo>
                <a:lnTo>
                  <a:pt x="3734" y="964"/>
                </a:lnTo>
                <a:lnTo>
                  <a:pt x="3744" y="969"/>
                </a:lnTo>
                <a:lnTo>
                  <a:pt x="3749" y="980"/>
                </a:lnTo>
                <a:lnTo>
                  <a:pt x="3754" y="995"/>
                </a:lnTo>
                <a:lnTo>
                  <a:pt x="3754" y="1005"/>
                </a:lnTo>
                <a:lnTo>
                  <a:pt x="3759" y="1010"/>
                </a:lnTo>
                <a:close/>
                <a:moveTo>
                  <a:pt x="4580" y="1590"/>
                </a:moveTo>
                <a:lnTo>
                  <a:pt x="4580" y="1590"/>
                </a:lnTo>
                <a:lnTo>
                  <a:pt x="4585" y="1549"/>
                </a:lnTo>
                <a:lnTo>
                  <a:pt x="4585" y="1513"/>
                </a:lnTo>
                <a:lnTo>
                  <a:pt x="4580" y="1482"/>
                </a:lnTo>
                <a:lnTo>
                  <a:pt x="4564" y="1446"/>
                </a:lnTo>
                <a:lnTo>
                  <a:pt x="4549" y="1421"/>
                </a:lnTo>
                <a:lnTo>
                  <a:pt x="4523" y="1395"/>
                </a:lnTo>
                <a:lnTo>
                  <a:pt x="4493" y="1375"/>
                </a:lnTo>
                <a:lnTo>
                  <a:pt x="4457" y="1364"/>
                </a:lnTo>
                <a:lnTo>
                  <a:pt x="4452" y="1395"/>
                </a:lnTo>
                <a:lnTo>
                  <a:pt x="4467" y="1405"/>
                </a:lnTo>
                <a:lnTo>
                  <a:pt x="4472" y="1416"/>
                </a:lnTo>
                <a:lnTo>
                  <a:pt x="4472" y="1426"/>
                </a:lnTo>
                <a:lnTo>
                  <a:pt x="4472" y="1436"/>
                </a:lnTo>
                <a:lnTo>
                  <a:pt x="4426" y="1698"/>
                </a:lnTo>
                <a:lnTo>
                  <a:pt x="4426" y="1708"/>
                </a:lnTo>
                <a:lnTo>
                  <a:pt x="4421" y="1718"/>
                </a:lnTo>
                <a:lnTo>
                  <a:pt x="4411" y="1728"/>
                </a:lnTo>
                <a:lnTo>
                  <a:pt x="4395" y="1734"/>
                </a:lnTo>
                <a:lnTo>
                  <a:pt x="4390" y="1759"/>
                </a:lnTo>
                <a:lnTo>
                  <a:pt x="4431" y="1759"/>
                </a:lnTo>
                <a:lnTo>
                  <a:pt x="4462" y="1754"/>
                </a:lnTo>
                <a:lnTo>
                  <a:pt x="4493" y="1739"/>
                </a:lnTo>
                <a:lnTo>
                  <a:pt x="4518" y="1718"/>
                </a:lnTo>
                <a:lnTo>
                  <a:pt x="4544" y="1693"/>
                </a:lnTo>
                <a:lnTo>
                  <a:pt x="4559" y="1662"/>
                </a:lnTo>
                <a:lnTo>
                  <a:pt x="4575" y="1626"/>
                </a:lnTo>
                <a:lnTo>
                  <a:pt x="4580" y="1590"/>
                </a:lnTo>
                <a:close/>
                <a:moveTo>
                  <a:pt x="3713" y="1082"/>
                </a:moveTo>
                <a:lnTo>
                  <a:pt x="3790" y="1098"/>
                </a:lnTo>
                <a:lnTo>
                  <a:pt x="3805" y="1026"/>
                </a:lnTo>
                <a:lnTo>
                  <a:pt x="3805" y="1021"/>
                </a:lnTo>
                <a:lnTo>
                  <a:pt x="3800" y="1016"/>
                </a:lnTo>
                <a:lnTo>
                  <a:pt x="3795" y="1016"/>
                </a:lnTo>
                <a:lnTo>
                  <a:pt x="3790" y="1016"/>
                </a:lnTo>
                <a:lnTo>
                  <a:pt x="3785" y="1026"/>
                </a:lnTo>
                <a:lnTo>
                  <a:pt x="3770" y="1041"/>
                </a:lnTo>
                <a:lnTo>
                  <a:pt x="3754" y="1051"/>
                </a:lnTo>
                <a:lnTo>
                  <a:pt x="3739" y="1062"/>
                </a:lnTo>
                <a:lnTo>
                  <a:pt x="3718" y="1062"/>
                </a:lnTo>
                <a:lnTo>
                  <a:pt x="3713" y="1082"/>
                </a:lnTo>
                <a:close/>
                <a:moveTo>
                  <a:pt x="3626" y="1703"/>
                </a:moveTo>
                <a:lnTo>
                  <a:pt x="3621" y="1749"/>
                </a:lnTo>
                <a:lnTo>
                  <a:pt x="3677" y="1759"/>
                </a:lnTo>
                <a:lnTo>
                  <a:pt x="3687" y="1754"/>
                </a:lnTo>
                <a:lnTo>
                  <a:pt x="3693" y="1749"/>
                </a:lnTo>
                <a:lnTo>
                  <a:pt x="3703" y="1728"/>
                </a:lnTo>
                <a:lnTo>
                  <a:pt x="3708" y="1677"/>
                </a:lnTo>
                <a:lnTo>
                  <a:pt x="3708" y="1662"/>
                </a:lnTo>
                <a:lnTo>
                  <a:pt x="3703" y="1657"/>
                </a:lnTo>
                <a:lnTo>
                  <a:pt x="3698" y="1657"/>
                </a:lnTo>
                <a:lnTo>
                  <a:pt x="3687" y="1657"/>
                </a:lnTo>
                <a:lnTo>
                  <a:pt x="3693" y="1610"/>
                </a:lnTo>
                <a:lnTo>
                  <a:pt x="3677" y="1605"/>
                </a:lnTo>
                <a:lnTo>
                  <a:pt x="3672" y="1590"/>
                </a:lnTo>
                <a:lnTo>
                  <a:pt x="3667" y="1575"/>
                </a:lnTo>
                <a:lnTo>
                  <a:pt x="3667" y="1559"/>
                </a:lnTo>
                <a:lnTo>
                  <a:pt x="3708" y="1318"/>
                </a:lnTo>
                <a:lnTo>
                  <a:pt x="3713" y="1303"/>
                </a:lnTo>
                <a:lnTo>
                  <a:pt x="3723" y="1287"/>
                </a:lnTo>
                <a:lnTo>
                  <a:pt x="3734" y="1277"/>
                </a:lnTo>
                <a:lnTo>
                  <a:pt x="3749" y="1272"/>
                </a:lnTo>
                <a:lnTo>
                  <a:pt x="3754" y="1246"/>
                </a:lnTo>
                <a:lnTo>
                  <a:pt x="3718" y="1241"/>
                </a:lnTo>
                <a:lnTo>
                  <a:pt x="3682" y="1251"/>
                </a:lnTo>
                <a:lnTo>
                  <a:pt x="3652" y="1262"/>
                </a:lnTo>
                <a:lnTo>
                  <a:pt x="3626" y="1282"/>
                </a:lnTo>
                <a:lnTo>
                  <a:pt x="3600" y="1308"/>
                </a:lnTo>
                <a:lnTo>
                  <a:pt x="3580" y="1344"/>
                </a:lnTo>
                <a:lnTo>
                  <a:pt x="3564" y="1380"/>
                </a:lnTo>
                <a:lnTo>
                  <a:pt x="3554" y="1421"/>
                </a:lnTo>
                <a:lnTo>
                  <a:pt x="3549" y="1457"/>
                </a:lnTo>
                <a:lnTo>
                  <a:pt x="3549" y="1487"/>
                </a:lnTo>
                <a:lnTo>
                  <a:pt x="3554" y="1518"/>
                </a:lnTo>
                <a:lnTo>
                  <a:pt x="3564" y="1549"/>
                </a:lnTo>
                <a:lnTo>
                  <a:pt x="3580" y="1575"/>
                </a:lnTo>
                <a:lnTo>
                  <a:pt x="3595" y="1595"/>
                </a:lnTo>
                <a:lnTo>
                  <a:pt x="3621" y="1616"/>
                </a:lnTo>
                <a:lnTo>
                  <a:pt x="3646" y="1631"/>
                </a:lnTo>
                <a:lnTo>
                  <a:pt x="3641" y="1662"/>
                </a:lnTo>
                <a:lnTo>
                  <a:pt x="3641" y="1667"/>
                </a:lnTo>
                <a:lnTo>
                  <a:pt x="3646" y="1672"/>
                </a:lnTo>
                <a:lnTo>
                  <a:pt x="3657" y="1677"/>
                </a:lnTo>
                <a:lnTo>
                  <a:pt x="3667" y="1682"/>
                </a:lnTo>
                <a:lnTo>
                  <a:pt x="3662" y="1708"/>
                </a:lnTo>
                <a:lnTo>
                  <a:pt x="3626" y="1703"/>
                </a:lnTo>
                <a:close/>
                <a:moveTo>
                  <a:pt x="4364" y="1759"/>
                </a:moveTo>
                <a:lnTo>
                  <a:pt x="4370" y="1728"/>
                </a:lnTo>
                <a:lnTo>
                  <a:pt x="4359" y="1718"/>
                </a:lnTo>
                <a:lnTo>
                  <a:pt x="4354" y="1708"/>
                </a:lnTo>
                <a:lnTo>
                  <a:pt x="4349" y="1698"/>
                </a:lnTo>
                <a:lnTo>
                  <a:pt x="4354" y="1687"/>
                </a:lnTo>
                <a:lnTo>
                  <a:pt x="4395" y="1421"/>
                </a:lnTo>
                <a:lnTo>
                  <a:pt x="4400" y="1410"/>
                </a:lnTo>
                <a:lnTo>
                  <a:pt x="4405" y="1400"/>
                </a:lnTo>
                <a:lnTo>
                  <a:pt x="4416" y="1395"/>
                </a:lnTo>
                <a:lnTo>
                  <a:pt x="4431" y="1390"/>
                </a:lnTo>
                <a:lnTo>
                  <a:pt x="4436" y="1359"/>
                </a:lnTo>
                <a:lnTo>
                  <a:pt x="4395" y="1359"/>
                </a:lnTo>
                <a:lnTo>
                  <a:pt x="4359" y="1369"/>
                </a:lnTo>
                <a:lnTo>
                  <a:pt x="4329" y="1385"/>
                </a:lnTo>
                <a:lnTo>
                  <a:pt x="4303" y="1405"/>
                </a:lnTo>
                <a:lnTo>
                  <a:pt x="4282" y="1431"/>
                </a:lnTo>
                <a:lnTo>
                  <a:pt x="4262" y="1462"/>
                </a:lnTo>
                <a:lnTo>
                  <a:pt x="4252" y="1493"/>
                </a:lnTo>
                <a:lnTo>
                  <a:pt x="4241" y="1534"/>
                </a:lnTo>
                <a:lnTo>
                  <a:pt x="4236" y="1569"/>
                </a:lnTo>
                <a:lnTo>
                  <a:pt x="4236" y="1605"/>
                </a:lnTo>
                <a:lnTo>
                  <a:pt x="4247" y="1641"/>
                </a:lnTo>
                <a:lnTo>
                  <a:pt x="4257" y="1672"/>
                </a:lnTo>
                <a:lnTo>
                  <a:pt x="4277" y="1703"/>
                </a:lnTo>
                <a:lnTo>
                  <a:pt x="4298" y="1723"/>
                </a:lnTo>
                <a:lnTo>
                  <a:pt x="4329" y="1744"/>
                </a:lnTo>
                <a:lnTo>
                  <a:pt x="4364" y="1759"/>
                </a:lnTo>
                <a:close/>
                <a:moveTo>
                  <a:pt x="4452" y="2031"/>
                </a:moveTo>
                <a:lnTo>
                  <a:pt x="4457" y="1980"/>
                </a:lnTo>
                <a:lnTo>
                  <a:pt x="4400" y="1970"/>
                </a:lnTo>
                <a:lnTo>
                  <a:pt x="4400" y="1985"/>
                </a:lnTo>
                <a:lnTo>
                  <a:pt x="4416" y="1990"/>
                </a:lnTo>
                <a:lnTo>
                  <a:pt x="4426" y="2000"/>
                </a:lnTo>
                <a:lnTo>
                  <a:pt x="4431" y="2011"/>
                </a:lnTo>
                <a:lnTo>
                  <a:pt x="4436" y="2026"/>
                </a:lnTo>
                <a:lnTo>
                  <a:pt x="4436" y="2031"/>
                </a:lnTo>
                <a:lnTo>
                  <a:pt x="4441" y="2036"/>
                </a:lnTo>
                <a:lnTo>
                  <a:pt x="4447" y="2031"/>
                </a:lnTo>
                <a:lnTo>
                  <a:pt x="4452" y="2031"/>
                </a:lnTo>
                <a:close/>
                <a:moveTo>
                  <a:pt x="4205" y="2087"/>
                </a:moveTo>
                <a:lnTo>
                  <a:pt x="4205" y="2087"/>
                </a:lnTo>
                <a:lnTo>
                  <a:pt x="4200" y="2103"/>
                </a:lnTo>
                <a:lnTo>
                  <a:pt x="4190" y="2108"/>
                </a:lnTo>
                <a:lnTo>
                  <a:pt x="4185" y="2113"/>
                </a:lnTo>
                <a:lnTo>
                  <a:pt x="4180" y="2129"/>
                </a:lnTo>
                <a:lnTo>
                  <a:pt x="4195" y="2129"/>
                </a:lnTo>
                <a:lnTo>
                  <a:pt x="4211" y="2129"/>
                </a:lnTo>
                <a:lnTo>
                  <a:pt x="4226" y="2118"/>
                </a:lnTo>
                <a:lnTo>
                  <a:pt x="4241" y="2113"/>
                </a:lnTo>
                <a:lnTo>
                  <a:pt x="4257" y="2098"/>
                </a:lnTo>
                <a:lnTo>
                  <a:pt x="4267" y="2087"/>
                </a:lnTo>
                <a:lnTo>
                  <a:pt x="4272" y="2067"/>
                </a:lnTo>
                <a:lnTo>
                  <a:pt x="4277" y="2046"/>
                </a:lnTo>
                <a:lnTo>
                  <a:pt x="4282" y="2021"/>
                </a:lnTo>
                <a:lnTo>
                  <a:pt x="4277" y="2000"/>
                </a:lnTo>
                <a:lnTo>
                  <a:pt x="4272" y="1985"/>
                </a:lnTo>
                <a:lnTo>
                  <a:pt x="4267" y="1970"/>
                </a:lnTo>
                <a:lnTo>
                  <a:pt x="4257" y="1954"/>
                </a:lnTo>
                <a:lnTo>
                  <a:pt x="4241" y="1949"/>
                </a:lnTo>
                <a:lnTo>
                  <a:pt x="4226" y="1939"/>
                </a:lnTo>
                <a:lnTo>
                  <a:pt x="4211" y="1934"/>
                </a:lnTo>
                <a:lnTo>
                  <a:pt x="4211" y="1949"/>
                </a:lnTo>
                <a:lnTo>
                  <a:pt x="4221" y="1954"/>
                </a:lnTo>
                <a:lnTo>
                  <a:pt x="4221" y="1964"/>
                </a:lnTo>
                <a:lnTo>
                  <a:pt x="4221" y="1980"/>
                </a:lnTo>
                <a:lnTo>
                  <a:pt x="4205" y="2087"/>
                </a:lnTo>
                <a:close/>
                <a:moveTo>
                  <a:pt x="4293" y="2144"/>
                </a:moveTo>
                <a:lnTo>
                  <a:pt x="4359" y="2159"/>
                </a:lnTo>
                <a:lnTo>
                  <a:pt x="4390" y="1964"/>
                </a:lnTo>
                <a:lnTo>
                  <a:pt x="4323" y="1954"/>
                </a:lnTo>
                <a:lnTo>
                  <a:pt x="4318" y="1954"/>
                </a:lnTo>
                <a:lnTo>
                  <a:pt x="4313" y="1959"/>
                </a:lnTo>
                <a:lnTo>
                  <a:pt x="4313" y="1964"/>
                </a:lnTo>
                <a:lnTo>
                  <a:pt x="4318" y="1970"/>
                </a:lnTo>
                <a:lnTo>
                  <a:pt x="4323" y="1975"/>
                </a:lnTo>
                <a:lnTo>
                  <a:pt x="4323" y="1985"/>
                </a:lnTo>
                <a:lnTo>
                  <a:pt x="4298" y="2118"/>
                </a:lnTo>
                <a:lnTo>
                  <a:pt x="4298" y="2129"/>
                </a:lnTo>
                <a:lnTo>
                  <a:pt x="4288" y="2129"/>
                </a:lnTo>
                <a:lnTo>
                  <a:pt x="4282" y="2134"/>
                </a:lnTo>
                <a:lnTo>
                  <a:pt x="4282" y="2139"/>
                </a:lnTo>
                <a:lnTo>
                  <a:pt x="4288" y="2144"/>
                </a:lnTo>
                <a:lnTo>
                  <a:pt x="4293" y="2144"/>
                </a:lnTo>
                <a:close/>
                <a:moveTo>
                  <a:pt x="4400" y="2093"/>
                </a:moveTo>
                <a:lnTo>
                  <a:pt x="4400" y="2093"/>
                </a:lnTo>
                <a:lnTo>
                  <a:pt x="4400" y="2103"/>
                </a:lnTo>
                <a:lnTo>
                  <a:pt x="4405" y="2103"/>
                </a:lnTo>
                <a:lnTo>
                  <a:pt x="4411" y="2103"/>
                </a:lnTo>
                <a:lnTo>
                  <a:pt x="4416" y="2093"/>
                </a:lnTo>
                <a:lnTo>
                  <a:pt x="4421" y="2041"/>
                </a:lnTo>
                <a:lnTo>
                  <a:pt x="4426" y="2031"/>
                </a:lnTo>
                <a:lnTo>
                  <a:pt x="4421" y="2031"/>
                </a:lnTo>
                <a:lnTo>
                  <a:pt x="4421" y="2026"/>
                </a:lnTo>
                <a:lnTo>
                  <a:pt x="4411" y="2031"/>
                </a:lnTo>
                <a:lnTo>
                  <a:pt x="4411" y="2036"/>
                </a:lnTo>
                <a:lnTo>
                  <a:pt x="4400" y="2046"/>
                </a:lnTo>
                <a:lnTo>
                  <a:pt x="4385" y="2052"/>
                </a:lnTo>
                <a:lnTo>
                  <a:pt x="4385" y="2067"/>
                </a:lnTo>
                <a:lnTo>
                  <a:pt x="4395" y="2082"/>
                </a:lnTo>
                <a:lnTo>
                  <a:pt x="4400" y="2093"/>
                </a:lnTo>
                <a:close/>
                <a:moveTo>
                  <a:pt x="4436" y="2118"/>
                </a:moveTo>
                <a:lnTo>
                  <a:pt x="4436" y="2118"/>
                </a:lnTo>
                <a:lnTo>
                  <a:pt x="4436" y="2113"/>
                </a:lnTo>
                <a:lnTo>
                  <a:pt x="4436" y="2108"/>
                </a:lnTo>
                <a:lnTo>
                  <a:pt x="4431" y="2108"/>
                </a:lnTo>
                <a:lnTo>
                  <a:pt x="4426" y="2108"/>
                </a:lnTo>
                <a:lnTo>
                  <a:pt x="4421" y="2113"/>
                </a:lnTo>
                <a:lnTo>
                  <a:pt x="4411" y="2129"/>
                </a:lnTo>
                <a:lnTo>
                  <a:pt x="4400" y="2139"/>
                </a:lnTo>
                <a:lnTo>
                  <a:pt x="4385" y="2144"/>
                </a:lnTo>
                <a:lnTo>
                  <a:pt x="4370" y="2144"/>
                </a:lnTo>
                <a:lnTo>
                  <a:pt x="4370" y="2159"/>
                </a:lnTo>
                <a:lnTo>
                  <a:pt x="4426" y="2170"/>
                </a:lnTo>
                <a:lnTo>
                  <a:pt x="4436" y="2118"/>
                </a:lnTo>
                <a:close/>
                <a:moveTo>
                  <a:pt x="2718" y="831"/>
                </a:moveTo>
                <a:lnTo>
                  <a:pt x="2718" y="831"/>
                </a:lnTo>
                <a:lnTo>
                  <a:pt x="2744" y="846"/>
                </a:lnTo>
                <a:lnTo>
                  <a:pt x="2754" y="857"/>
                </a:lnTo>
                <a:lnTo>
                  <a:pt x="2754" y="872"/>
                </a:lnTo>
                <a:lnTo>
                  <a:pt x="2749" y="887"/>
                </a:lnTo>
                <a:lnTo>
                  <a:pt x="2739" y="892"/>
                </a:lnTo>
                <a:lnTo>
                  <a:pt x="2718" y="898"/>
                </a:lnTo>
                <a:lnTo>
                  <a:pt x="2713" y="918"/>
                </a:lnTo>
                <a:lnTo>
                  <a:pt x="2734" y="918"/>
                </a:lnTo>
                <a:lnTo>
                  <a:pt x="2749" y="918"/>
                </a:lnTo>
                <a:lnTo>
                  <a:pt x="2769" y="913"/>
                </a:lnTo>
                <a:lnTo>
                  <a:pt x="2785" y="908"/>
                </a:lnTo>
                <a:lnTo>
                  <a:pt x="2795" y="892"/>
                </a:lnTo>
                <a:lnTo>
                  <a:pt x="2810" y="882"/>
                </a:lnTo>
                <a:lnTo>
                  <a:pt x="2816" y="867"/>
                </a:lnTo>
                <a:lnTo>
                  <a:pt x="2821" y="846"/>
                </a:lnTo>
                <a:lnTo>
                  <a:pt x="2826" y="821"/>
                </a:lnTo>
                <a:lnTo>
                  <a:pt x="2816" y="800"/>
                </a:lnTo>
                <a:lnTo>
                  <a:pt x="2795" y="774"/>
                </a:lnTo>
                <a:lnTo>
                  <a:pt x="2764" y="749"/>
                </a:lnTo>
                <a:lnTo>
                  <a:pt x="2739" y="733"/>
                </a:lnTo>
                <a:lnTo>
                  <a:pt x="2728" y="718"/>
                </a:lnTo>
                <a:lnTo>
                  <a:pt x="2723" y="708"/>
                </a:lnTo>
                <a:lnTo>
                  <a:pt x="2723" y="698"/>
                </a:lnTo>
                <a:lnTo>
                  <a:pt x="2723" y="687"/>
                </a:lnTo>
                <a:lnTo>
                  <a:pt x="2734" y="682"/>
                </a:lnTo>
                <a:lnTo>
                  <a:pt x="2749" y="672"/>
                </a:lnTo>
                <a:lnTo>
                  <a:pt x="2754" y="651"/>
                </a:lnTo>
                <a:lnTo>
                  <a:pt x="2718" y="651"/>
                </a:lnTo>
                <a:lnTo>
                  <a:pt x="2703" y="657"/>
                </a:lnTo>
                <a:lnTo>
                  <a:pt x="2687" y="667"/>
                </a:lnTo>
                <a:lnTo>
                  <a:pt x="2672" y="677"/>
                </a:lnTo>
                <a:lnTo>
                  <a:pt x="2662" y="687"/>
                </a:lnTo>
                <a:lnTo>
                  <a:pt x="2657" y="708"/>
                </a:lnTo>
                <a:lnTo>
                  <a:pt x="2652" y="723"/>
                </a:lnTo>
                <a:lnTo>
                  <a:pt x="2652" y="744"/>
                </a:lnTo>
                <a:lnTo>
                  <a:pt x="2652" y="759"/>
                </a:lnTo>
                <a:lnTo>
                  <a:pt x="2657" y="774"/>
                </a:lnTo>
                <a:lnTo>
                  <a:pt x="2667" y="785"/>
                </a:lnTo>
                <a:lnTo>
                  <a:pt x="2687" y="810"/>
                </a:lnTo>
                <a:lnTo>
                  <a:pt x="2718" y="831"/>
                </a:lnTo>
                <a:close/>
                <a:moveTo>
                  <a:pt x="3005" y="744"/>
                </a:moveTo>
                <a:lnTo>
                  <a:pt x="2975" y="918"/>
                </a:lnTo>
                <a:lnTo>
                  <a:pt x="2969" y="928"/>
                </a:lnTo>
                <a:lnTo>
                  <a:pt x="2964" y="939"/>
                </a:lnTo>
                <a:lnTo>
                  <a:pt x="2954" y="939"/>
                </a:lnTo>
                <a:lnTo>
                  <a:pt x="2949" y="959"/>
                </a:lnTo>
                <a:lnTo>
                  <a:pt x="2975" y="959"/>
                </a:lnTo>
                <a:lnTo>
                  <a:pt x="3000" y="954"/>
                </a:lnTo>
                <a:lnTo>
                  <a:pt x="3021" y="944"/>
                </a:lnTo>
                <a:lnTo>
                  <a:pt x="3036" y="928"/>
                </a:lnTo>
                <a:lnTo>
                  <a:pt x="3052" y="913"/>
                </a:lnTo>
                <a:lnTo>
                  <a:pt x="3067" y="892"/>
                </a:lnTo>
                <a:lnTo>
                  <a:pt x="3072" y="867"/>
                </a:lnTo>
                <a:lnTo>
                  <a:pt x="3077" y="846"/>
                </a:lnTo>
                <a:lnTo>
                  <a:pt x="3082" y="821"/>
                </a:lnTo>
                <a:lnTo>
                  <a:pt x="3082" y="795"/>
                </a:lnTo>
                <a:lnTo>
                  <a:pt x="3077" y="774"/>
                </a:lnTo>
                <a:lnTo>
                  <a:pt x="3067" y="749"/>
                </a:lnTo>
                <a:lnTo>
                  <a:pt x="3057" y="733"/>
                </a:lnTo>
                <a:lnTo>
                  <a:pt x="3041" y="718"/>
                </a:lnTo>
                <a:lnTo>
                  <a:pt x="3021" y="703"/>
                </a:lnTo>
                <a:lnTo>
                  <a:pt x="2995" y="692"/>
                </a:lnTo>
                <a:lnTo>
                  <a:pt x="2990" y="713"/>
                </a:lnTo>
                <a:lnTo>
                  <a:pt x="3000" y="718"/>
                </a:lnTo>
                <a:lnTo>
                  <a:pt x="3005" y="728"/>
                </a:lnTo>
                <a:lnTo>
                  <a:pt x="3005" y="744"/>
                </a:lnTo>
                <a:close/>
                <a:moveTo>
                  <a:pt x="3775" y="1277"/>
                </a:moveTo>
                <a:lnTo>
                  <a:pt x="3775" y="1277"/>
                </a:lnTo>
                <a:lnTo>
                  <a:pt x="3790" y="1287"/>
                </a:lnTo>
                <a:lnTo>
                  <a:pt x="3800" y="1298"/>
                </a:lnTo>
                <a:lnTo>
                  <a:pt x="3821" y="1328"/>
                </a:lnTo>
                <a:lnTo>
                  <a:pt x="3831" y="1364"/>
                </a:lnTo>
                <a:lnTo>
                  <a:pt x="3836" y="1400"/>
                </a:lnTo>
                <a:lnTo>
                  <a:pt x="3836" y="1410"/>
                </a:lnTo>
                <a:lnTo>
                  <a:pt x="3841" y="1416"/>
                </a:lnTo>
                <a:lnTo>
                  <a:pt x="3852" y="1421"/>
                </a:lnTo>
                <a:lnTo>
                  <a:pt x="3862" y="1421"/>
                </a:lnTo>
                <a:lnTo>
                  <a:pt x="3867" y="1416"/>
                </a:lnTo>
                <a:lnTo>
                  <a:pt x="3872" y="1405"/>
                </a:lnTo>
                <a:lnTo>
                  <a:pt x="3888" y="1287"/>
                </a:lnTo>
                <a:lnTo>
                  <a:pt x="3888" y="1277"/>
                </a:lnTo>
                <a:lnTo>
                  <a:pt x="3888" y="1267"/>
                </a:lnTo>
                <a:lnTo>
                  <a:pt x="3877" y="1267"/>
                </a:lnTo>
                <a:lnTo>
                  <a:pt x="3867" y="1267"/>
                </a:lnTo>
                <a:lnTo>
                  <a:pt x="3862" y="1272"/>
                </a:lnTo>
                <a:lnTo>
                  <a:pt x="3857" y="1282"/>
                </a:lnTo>
                <a:lnTo>
                  <a:pt x="3846" y="1282"/>
                </a:lnTo>
                <a:lnTo>
                  <a:pt x="3816" y="1267"/>
                </a:lnTo>
                <a:lnTo>
                  <a:pt x="3795" y="1257"/>
                </a:lnTo>
                <a:lnTo>
                  <a:pt x="3780" y="1246"/>
                </a:lnTo>
                <a:lnTo>
                  <a:pt x="3775" y="1277"/>
                </a:lnTo>
                <a:close/>
                <a:moveTo>
                  <a:pt x="3252" y="831"/>
                </a:moveTo>
                <a:lnTo>
                  <a:pt x="3252" y="831"/>
                </a:lnTo>
                <a:lnTo>
                  <a:pt x="3246" y="836"/>
                </a:lnTo>
                <a:lnTo>
                  <a:pt x="3241" y="846"/>
                </a:lnTo>
                <a:lnTo>
                  <a:pt x="3231" y="851"/>
                </a:lnTo>
                <a:lnTo>
                  <a:pt x="3221" y="851"/>
                </a:lnTo>
                <a:lnTo>
                  <a:pt x="3216" y="872"/>
                </a:lnTo>
                <a:lnTo>
                  <a:pt x="3226" y="877"/>
                </a:lnTo>
                <a:lnTo>
                  <a:pt x="3236" y="887"/>
                </a:lnTo>
                <a:lnTo>
                  <a:pt x="3236" y="898"/>
                </a:lnTo>
                <a:lnTo>
                  <a:pt x="3236" y="908"/>
                </a:lnTo>
                <a:lnTo>
                  <a:pt x="3226" y="954"/>
                </a:lnTo>
                <a:lnTo>
                  <a:pt x="3226" y="964"/>
                </a:lnTo>
                <a:lnTo>
                  <a:pt x="3221" y="969"/>
                </a:lnTo>
                <a:lnTo>
                  <a:pt x="3211" y="975"/>
                </a:lnTo>
                <a:lnTo>
                  <a:pt x="3200" y="975"/>
                </a:lnTo>
                <a:lnTo>
                  <a:pt x="3195" y="995"/>
                </a:lnTo>
                <a:lnTo>
                  <a:pt x="3205" y="995"/>
                </a:lnTo>
                <a:lnTo>
                  <a:pt x="3241" y="1000"/>
                </a:lnTo>
                <a:lnTo>
                  <a:pt x="3257" y="1000"/>
                </a:lnTo>
                <a:lnTo>
                  <a:pt x="3277" y="995"/>
                </a:lnTo>
                <a:lnTo>
                  <a:pt x="3293" y="990"/>
                </a:lnTo>
                <a:lnTo>
                  <a:pt x="3303" y="980"/>
                </a:lnTo>
                <a:lnTo>
                  <a:pt x="3313" y="964"/>
                </a:lnTo>
                <a:lnTo>
                  <a:pt x="3318" y="949"/>
                </a:lnTo>
                <a:lnTo>
                  <a:pt x="3318" y="933"/>
                </a:lnTo>
                <a:lnTo>
                  <a:pt x="3313" y="918"/>
                </a:lnTo>
                <a:lnTo>
                  <a:pt x="3303" y="898"/>
                </a:lnTo>
                <a:lnTo>
                  <a:pt x="3282" y="882"/>
                </a:lnTo>
                <a:lnTo>
                  <a:pt x="3262" y="872"/>
                </a:lnTo>
                <a:lnTo>
                  <a:pt x="3282" y="867"/>
                </a:lnTo>
                <a:lnTo>
                  <a:pt x="3308" y="862"/>
                </a:lnTo>
                <a:lnTo>
                  <a:pt x="3323" y="846"/>
                </a:lnTo>
                <a:lnTo>
                  <a:pt x="3328" y="836"/>
                </a:lnTo>
                <a:lnTo>
                  <a:pt x="3334" y="821"/>
                </a:lnTo>
                <a:lnTo>
                  <a:pt x="3334" y="805"/>
                </a:lnTo>
                <a:lnTo>
                  <a:pt x="3328" y="790"/>
                </a:lnTo>
                <a:lnTo>
                  <a:pt x="3323" y="774"/>
                </a:lnTo>
                <a:lnTo>
                  <a:pt x="3308" y="764"/>
                </a:lnTo>
                <a:lnTo>
                  <a:pt x="3282" y="749"/>
                </a:lnTo>
                <a:lnTo>
                  <a:pt x="3246" y="744"/>
                </a:lnTo>
                <a:lnTo>
                  <a:pt x="3236" y="739"/>
                </a:lnTo>
                <a:lnTo>
                  <a:pt x="3236" y="759"/>
                </a:lnTo>
                <a:lnTo>
                  <a:pt x="3246" y="764"/>
                </a:lnTo>
                <a:lnTo>
                  <a:pt x="3252" y="774"/>
                </a:lnTo>
                <a:lnTo>
                  <a:pt x="3257" y="785"/>
                </a:lnTo>
                <a:lnTo>
                  <a:pt x="3257" y="795"/>
                </a:lnTo>
                <a:lnTo>
                  <a:pt x="3252" y="831"/>
                </a:lnTo>
                <a:close/>
                <a:moveTo>
                  <a:pt x="2805" y="739"/>
                </a:moveTo>
                <a:lnTo>
                  <a:pt x="2805" y="739"/>
                </a:lnTo>
                <a:lnTo>
                  <a:pt x="2810" y="749"/>
                </a:lnTo>
                <a:lnTo>
                  <a:pt x="2816" y="754"/>
                </a:lnTo>
                <a:lnTo>
                  <a:pt x="2821" y="754"/>
                </a:lnTo>
                <a:lnTo>
                  <a:pt x="2826" y="754"/>
                </a:lnTo>
                <a:lnTo>
                  <a:pt x="2831" y="744"/>
                </a:lnTo>
                <a:lnTo>
                  <a:pt x="2841" y="682"/>
                </a:lnTo>
                <a:lnTo>
                  <a:pt x="2841" y="677"/>
                </a:lnTo>
                <a:lnTo>
                  <a:pt x="2841" y="672"/>
                </a:lnTo>
                <a:lnTo>
                  <a:pt x="2831" y="667"/>
                </a:lnTo>
                <a:lnTo>
                  <a:pt x="2826" y="667"/>
                </a:lnTo>
                <a:lnTo>
                  <a:pt x="2826" y="672"/>
                </a:lnTo>
                <a:lnTo>
                  <a:pt x="2821" y="677"/>
                </a:lnTo>
                <a:lnTo>
                  <a:pt x="2816" y="677"/>
                </a:lnTo>
                <a:lnTo>
                  <a:pt x="2800" y="667"/>
                </a:lnTo>
                <a:lnTo>
                  <a:pt x="2785" y="662"/>
                </a:lnTo>
                <a:lnTo>
                  <a:pt x="2769" y="657"/>
                </a:lnTo>
                <a:lnTo>
                  <a:pt x="2764" y="677"/>
                </a:lnTo>
                <a:lnTo>
                  <a:pt x="2785" y="687"/>
                </a:lnTo>
                <a:lnTo>
                  <a:pt x="2795" y="703"/>
                </a:lnTo>
                <a:lnTo>
                  <a:pt x="2805" y="723"/>
                </a:lnTo>
                <a:lnTo>
                  <a:pt x="2805" y="739"/>
                </a:lnTo>
                <a:close/>
                <a:moveTo>
                  <a:pt x="3349" y="1021"/>
                </a:moveTo>
                <a:lnTo>
                  <a:pt x="3446" y="1036"/>
                </a:lnTo>
                <a:lnTo>
                  <a:pt x="3457" y="1036"/>
                </a:lnTo>
                <a:lnTo>
                  <a:pt x="3462" y="1031"/>
                </a:lnTo>
                <a:lnTo>
                  <a:pt x="3462" y="1026"/>
                </a:lnTo>
                <a:lnTo>
                  <a:pt x="3457" y="1021"/>
                </a:lnTo>
                <a:lnTo>
                  <a:pt x="3446" y="1010"/>
                </a:lnTo>
                <a:lnTo>
                  <a:pt x="3446" y="1000"/>
                </a:lnTo>
                <a:lnTo>
                  <a:pt x="3482" y="780"/>
                </a:lnTo>
                <a:lnTo>
                  <a:pt x="3395" y="764"/>
                </a:lnTo>
                <a:lnTo>
                  <a:pt x="3385" y="769"/>
                </a:lnTo>
                <a:lnTo>
                  <a:pt x="3380" y="774"/>
                </a:lnTo>
                <a:lnTo>
                  <a:pt x="3380" y="780"/>
                </a:lnTo>
                <a:lnTo>
                  <a:pt x="3385" y="785"/>
                </a:lnTo>
                <a:lnTo>
                  <a:pt x="3395" y="795"/>
                </a:lnTo>
                <a:lnTo>
                  <a:pt x="3395" y="805"/>
                </a:lnTo>
                <a:lnTo>
                  <a:pt x="3364" y="985"/>
                </a:lnTo>
                <a:lnTo>
                  <a:pt x="3359" y="995"/>
                </a:lnTo>
                <a:lnTo>
                  <a:pt x="3349" y="1000"/>
                </a:lnTo>
                <a:lnTo>
                  <a:pt x="3344" y="1005"/>
                </a:lnTo>
                <a:lnTo>
                  <a:pt x="3339" y="1010"/>
                </a:lnTo>
                <a:lnTo>
                  <a:pt x="3339" y="1016"/>
                </a:lnTo>
                <a:lnTo>
                  <a:pt x="3344" y="1021"/>
                </a:lnTo>
                <a:lnTo>
                  <a:pt x="3349" y="1021"/>
                </a:lnTo>
                <a:close/>
                <a:moveTo>
                  <a:pt x="2928" y="1216"/>
                </a:moveTo>
                <a:lnTo>
                  <a:pt x="2928" y="1216"/>
                </a:lnTo>
                <a:lnTo>
                  <a:pt x="2928" y="1226"/>
                </a:lnTo>
                <a:lnTo>
                  <a:pt x="2934" y="1231"/>
                </a:lnTo>
                <a:lnTo>
                  <a:pt x="2939" y="1236"/>
                </a:lnTo>
                <a:lnTo>
                  <a:pt x="2954" y="1231"/>
                </a:lnTo>
                <a:lnTo>
                  <a:pt x="2959" y="1221"/>
                </a:lnTo>
                <a:lnTo>
                  <a:pt x="2975" y="1195"/>
                </a:lnTo>
                <a:lnTo>
                  <a:pt x="2995" y="1180"/>
                </a:lnTo>
                <a:lnTo>
                  <a:pt x="3021" y="1169"/>
                </a:lnTo>
                <a:lnTo>
                  <a:pt x="3052" y="1164"/>
                </a:lnTo>
                <a:lnTo>
                  <a:pt x="3072" y="1139"/>
                </a:lnTo>
                <a:lnTo>
                  <a:pt x="2944" y="1113"/>
                </a:lnTo>
                <a:lnTo>
                  <a:pt x="2928" y="1216"/>
                </a:lnTo>
                <a:close/>
                <a:moveTo>
                  <a:pt x="2934" y="959"/>
                </a:moveTo>
                <a:lnTo>
                  <a:pt x="2939" y="939"/>
                </a:lnTo>
                <a:lnTo>
                  <a:pt x="2928" y="928"/>
                </a:lnTo>
                <a:lnTo>
                  <a:pt x="2928" y="923"/>
                </a:lnTo>
                <a:lnTo>
                  <a:pt x="2923" y="908"/>
                </a:lnTo>
                <a:lnTo>
                  <a:pt x="2954" y="733"/>
                </a:lnTo>
                <a:lnTo>
                  <a:pt x="2959" y="718"/>
                </a:lnTo>
                <a:lnTo>
                  <a:pt x="2964" y="713"/>
                </a:lnTo>
                <a:lnTo>
                  <a:pt x="2975" y="713"/>
                </a:lnTo>
                <a:lnTo>
                  <a:pt x="2980" y="692"/>
                </a:lnTo>
                <a:lnTo>
                  <a:pt x="2954" y="692"/>
                </a:lnTo>
                <a:lnTo>
                  <a:pt x="2928" y="698"/>
                </a:lnTo>
                <a:lnTo>
                  <a:pt x="2908" y="708"/>
                </a:lnTo>
                <a:lnTo>
                  <a:pt x="2893" y="723"/>
                </a:lnTo>
                <a:lnTo>
                  <a:pt x="2877" y="739"/>
                </a:lnTo>
                <a:lnTo>
                  <a:pt x="2867" y="759"/>
                </a:lnTo>
                <a:lnTo>
                  <a:pt x="2857" y="780"/>
                </a:lnTo>
                <a:lnTo>
                  <a:pt x="2852" y="805"/>
                </a:lnTo>
                <a:lnTo>
                  <a:pt x="2852" y="831"/>
                </a:lnTo>
                <a:lnTo>
                  <a:pt x="2852" y="857"/>
                </a:lnTo>
                <a:lnTo>
                  <a:pt x="2857" y="877"/>
                </a:lnTo>
                <a:lnTo>
                  <a:pt x="2862" y="898"/>
                </a:lnTo>
                <a:lnTo>
                  <a:pt x="2872" y="918"/>
                </a:lnTo>
                <a:lnTo>
                  <a:pt x="2893" y="933"/>
                </a:lnTo>
                <a:lnTo>
                  <a:pt x="2913" y="949"/>
                </a:lnTo>
                <a:lnTo>
                  <a:pt x="2934" y="959"/>
                </a:lnTo>
                <a:close/>
                <a:moveTo>
                  <a:pt x="3077" y="964"/>
                </a:moveTo>
                <a:lnTo>
                  <a:pt x="3077" y="964"/>
                </a:lnTo>
                <a:lnTo>
                  <a:pt x="3077" y="969"/>
                </a:lnTo>
                <a:lnTo>
                  <a:pt x="3082" y="975"/>
                </a:lnTo>
                <a:lnTo>
                  <a:pt x="3087" y="980"/>
                </a:lnTo>
                <a:lnTo>
                  <a:pt x="3180" y="995"/>
                </a:lnTo>
                <a:lnTo>
                  <a:pt x="3221" y="739"/>
                </a:lnTo>
                <a:lnTo>
                  <a:pt x="3128" y="723"/>
                </a:lnTo>
                <a:lnTo>
                  <a:pt x="3123" y="723"/>
                </a:lnTo>
                <a:lnTo>
                  <a:pt x="3118" y="723"/>
                </a:lnTo>
                <a:lnTo>
                  <a:pt x="3118" y="728"/>
                </a:lnTo>
                <a:lnTo>
                  <a:pt x="3118" y="739"/>
                </a:lnTo>
                <a:lnTo>
                  <a:pt x="3123" y="744"/>
                </a:lnTo>
                <a:lnTo>
                  <a:pt x="3134" y="749"/>
                </a:lnTo>
                <a:lnTo>
                  <a:pt x="3134" y="759"/>
                </a:lnTo>
                <a:lnTo>
                  <a:pt x="3103" y="939"/>
                </a:lnTo>
                <a:lnTo>
                  <a:pt x="3098" y="954"/>
                </a:lnTo>
                <a:lnTo>
                  <a:pt x="3087" y="959"/>
                </a:lnTo>
                <a:lnTo>
                  <a:pt x="3082" y="959"/>
                </a:lnTo>
                <a:lnTo>
                  <a:pt x="3077" y="964"/>
                </a:lnTo>
                <a:close/>
                <a:moveTo>
                  <a:pt x="3154" y="1421"/>
                </a:moveTo>
                <a:lnTo>
                  <a:pt x="3154" y="1421"/>
                </a:lnTo>
                <a:lnTo>
                  <a:pt x="3144" y="1426"/>
                </a:lnTo>
                <a:lnTo>
                  <a:pt x="3139" y="1436"/>
                </a:lnTo>
                <a:lnTo>
                  <a:pt x="3118" y="1462"/>
                </a:lnTo>
                <a:lnTo>
                  <a:pt x="3098" y="1482"/>
                </a:lnTo>
                <a:lnTo>
                  <a:pt x="3072" y="1487"/>
                </a:lnTo>
                <a:lnTo>
                  <a:pt x="3036" y="1493"/>
                </a:lnTo>
                <a:lnTo>
                  <a:pt x="3016" y="1523"/>
                </a:lnTo>
                <a:lnTo>
                  <a:pt x="3149" y="1544"/>
                </a:lnTo>
                <a:lnTo>
                  <a:pt x="3164" y="1441"/>
                </a:lnTo>
                <a:lnTo>
                  <a:pt x="3164" y="1431"/>
                </a:lnTo>
                <a:lnTo>
                  <a:pt x="3164" y="1426"/>
                </a:lnTo>
                <a:lnTo>
                  <a:pt x="3154" y="1421"/>
                </a:lnTo>
                <a:close/>
                <a:moveTo>
                  <a:pt x="3800" y="908"/>
                </a:moveTo>
                <a:lnTo>
                  <a:pt x="3800" y="908"/>
                </a:lnTo>
                <a:lnTo>
                  <a:pt x="3805" y="913"/>
                </a:lnTo>
                <a:lnTo>
                  <a:pt x="3811" y="918"/>
                </a:lnTo>
                <a:lnTo>
                  <a:pt x="3821" y="913"/>
                </a:lnTo>
                <a:lnTo>
                  <a:pt x="3821" y="908"/>
                </a:lnTo>
                <a:lnTo>
                  <a:pt x="3831" y="841"/>
                </a:lnTo>
                <a:lnTo>
                  <a:pt x="3754" y="826"/>
                </a:lnTo>
                <a:lnTo>
                  <a:pt x="3754" y="846"/>
                </a:lnTo>
                <a:lnTo>
                  <a:pt x="3775" y="857"/>
                </a:lnTo>
                <a:lnTo>
                  <a:pt x="3785" y="872"/>
                </a:lnTo>
                <a:lnTo>
                  <a:pt x="3795" y="887"/>
                </a:lnTo>
                <a:lnTo>
                  <a:pt x="3800" y="908"/>
                </a:lnTo>
                <a:close/>
                <a:moveTo>
                  <a:pt x="3513" y="841"/>
                </a:moveTo>
                <a:lnTo>
                  <a:pt x="3503" y="882"/>
                </a:lnTo>
                <a:lnTo>
                  <a:pt x="3498" y="903"/>
                </a:lnTo>
                <a:lnTo>
                  <a:pt x="3493" y="908"/>
                </a:lnTo>
                <a:lnTo>
                  <a:pt x="3477" y="908"/>
                </a:lnTo>
                <a:lnTo>
                  <a:pt x="3477" y="928"/>
                </a:lnTo>
                <a:lnTo>
                  <a:pt x="3487" y="933"/>
                </a:lnTo>
                <a:lnTo>
                  <a:pt x="3493" y="944"/>
                </a:lnTo>
                <a:lnTo>
                  <a:pt x="3493" y="969"/>
                </a:lnTo>
                <a:lnTo>
                  <a:pt x="3487" y="990"/>
                </a:lnTo>
                <a:lnTo>
                  <a:pt x="3482" y="1016"/>
                </a:lnTo>
                <a:lnTo>
                  <a:pt x="3487" y="1026"/>
                </a:lnTo>
                <a:lnTo>
                  <a:pt x="3493" y="1036"/>
                </a:lnTo>
                <a:lnTo>
                  <a:pt x="3508" y="1051"/>
                </a:lnTo>
                <a:lnTo>
                  <a:pt x="3528" y="1057"/>
                </a:lnTo>
                <a:lnTo>
                  <a:pt x="3549" y="1057"/>
                </a:lnTo>
                <a:lnTo>
                  <a:pt x="3570" y="1051"/>
                </a:lnTo>
                <a:lnTo>
                  <a:pt x="3585" y="1041"/>
                </a:lnTo>
                <a:lnTo>
                  <a:pt x="3595" y="1026"/>
                </a:lnTo>
                <a:lnTo>
                  <a:pt x="3590" y="1021"/>
                </a:lnTo>
                <a:lnTo>
                  <a:pt x="3585" y="1016"/>
                </a:lnTo>
                <a:lnTo>
                  <a:pt x="3580" y="1016"/>
                </a:lnTo>
                <a:lnTo>
                  <a:pt x="3575" y="1021"/>
                </a:lnTo>
                <a:lnTo>
                  <a:pt x="3570" y="1021"/>
                </a:lnTo>
                <a:lnTo>
                  <a:pt x="3564" y="1016"/>
                </a:lnTo>
                <a:lnTo>
                  <a:pt x="3564" y="1010"/>
                </a:lnTo>
                <a:lnTo>
                  <a:pt x="3570" y="980"/>
                </a:lnTo>
                <a:lnTo>
                  <a:pt x="3570" y="959"/>
                </a:lnTo>
                <a:lnTo>
                  <a:pt x="3559" y="944"/>
                </a:lnTo>
                <a:lnTo>
                  <a:pt x="3539" y="928"/>
                </a:lnTo>
                <a:lnTo>
                  <a:pt x="3518" y="923"/>
                </a:lnTo>
                <a:lnTo>
                  <a:pt x="3544" y="918"/>
                </a:lnTo>
                <a:lnTo>
                  <a:pt x="3564" y="908"/>
                </a:lnTo>
                <a:lnTo>
                  <a:pt x="3585" y="892"/>
                </a:lnTo>
                <a:lnTo>
                  <a:pt x="3590" y="867"/>
                </a:lnTo>
                <a:lnTo>
                  <a:pt x="3590" y="846"/>
                </a:lnTo>
                <a:lnTo>
                  <a:pt x="3590" y="831"/>
                </a:lnTo>
                <a:lnTo>
                  <a:pt x="3580" y="816"/>
                </a:lnTo>
                <a:lnTo>
                  <a:pt x="3564" y="805"/>
                </a:lnTo>
                <a:lnTo>
                  <a:pt x="3549" y="795"/>
                </a:lnTo>
                <a:lnTo>
                  <a:pt x="3534" y="790"/>
                </a:lnTo>
                <a:lnTo>
                  <a:pt x="3503" y="785"/>
                </a:lnTo>
                <a:lnTo>
                  <a:pt x="3498" y="785"/>
                </a:lnTo>
                <a:lnTo>
                  <a:pt x="3498" y="805"/>
                </a:lnTo>
                <a:lnTo>
                  <a:pt x="3508" y="810"/>
                </a:lnTo>
                <a:lnTo>
                  <a:pt x="3513" y="821"/>
                </a:lnTo>
                <a:lnTo>
                  <a:pt x="3513" y="826"/>
                </a:lnTo>
                <a:lnTo>
                  <a:pt x="3513" y="841"/>
                </a:lnTo>
                <a:close/>
                <a:moveTo>
                  <a:pt x="3605" y="1067"/>
                </a:moveTo>
                <a:lnTo>
                  <a:pt x="3698" y="1082"/>
                </a:lnTo>
                <a:lnTo>
                  <a:pt x="3739" y="826"/>
                </a:lnTo>
                <a:lnTo>
                  <a:pt x="3652" y="810"/>
                </a:lnTo>
                <a:lnTo>
                  <a:pt x="3646" y="810"/>
                </a:lnTo>
                <a:lnTo>
                  <a:pt x="3641" y="816"/>
                </a:lnTo>
                <a:lnTo>
                  <a:pt x="3636" y="821"/>
                </a:lnTo>
                <a:lnTo>
                  <a:pt x="3636" y="826"/>
                </a:lnTo>
                <a:lnTo>
                  <a:pt x="3641" y="831"/>
                </a:lnTo>
                <a:lnTo>
                  <a:pt x="3652" y="836"/>
                </a:lnTo>
                <a:lnTo>
                  <a:pt x="3652" y="851"/>
                </a:lnTo>
                <a:lnTo>
                  <a:pt x="3621" y="1026"/>
                </a:lnTo>
                <a:lnTo>
                  <a:pt x="3616" y="1041"/>
                </a:lnTo>
                <a:lnTo>
                  <a:pt x="3605" y="1046"/>
                </a:lnTo>
                <a:lnTo>
                  <a:pt x="3600" y="1046"/>
                </a:lnTo>
                <a:lnTo>
                  <a:pt x="3595" y="1051"/>
                </a:lnTo>
                <a:lnTo>
                  <a:pt x="3600" y="1057"/>
                </a:lnTo>
                <a:lnTo>
                  <a:pt x="3600" y="1062"/>
                </a:lnTo>
                <a:lnTo>
                  <a:pt x="3605" y="1067"/>
                </a:lnTo>
                <a:close/>
                <a:moveTo>
                  <a:pt x="3328" y="1313"/>
                </a:moveTo>
                <a:lnTo>
                  <a:pt x="3323" y="1251"/>
                </a:lnTo>
                <a:lnTo>
                  <a:pt x="3221" y="1467"/>
                </a:lnTo>
                <a:lnTo>
                  <a:pt x="3211" y="1487"/>
                </a:lnTo>
                <a:lnTo>
                  <a:pt x="3200" y="1503"/>
                </a:lnTo>
                <a:lnTo>
                  <a:pt x="3190" y="1513"/>
                </a:lnTo>
                <a:lnTo>
                  <a:pt x="3180" y="1513"/>
                </a:lnTo>
                <a:lnTo>
                  <a:pt x="3164" y="1518"/>
                </a:lnTo>
                <a:lnTo>
                  <a:pt x="3159" y="1523"/>
                </a:lnTo>
                <a:lnTo>
                  <a:pt x="3159" y="1528"/>
                </a:lnTo>
                <a:lnTo>
                  <a:pt x="3159" y="1539"/>
                </a:lnTo>
                <a:lnTo>
                  <a:pt x="3164" y="1544"/>
                </a:lnTo>
                <a:lnTo>
                  <a:pt x="3185" y="1549"/>
                </a:lnTo>
                <a:lnTo>
                  <a:pt x="3241" y="1559"/>
                </a:lnTo>
                <a:lnTo>
                  <a:pt x="3257" y="1559"/>
                </a:lnTo>
                <a:lnTo>
                  <a:pt x="3267" y="1559"/>
                </a:lnTo>
                <a:lnTo>
                  <a:pt x="3272" y="1549"/>
                </a:lnTo>
                <a:lnTo>
                  <a:pt x="3267" y="1539"/>
                </a:lnTo>
                <a:lnTo>
                  <a:pt x="3257" y="1528"/>
                </a:lnTo>
                <a:lnTo>
                  <a:pt x="3246" y="1523"/>
                </a:lnTo>
                <a:lnTo>
                  <a:pt x="3241" y="1513"/>
                </a:lnTo>
                <a:lnTo>
                  <a:pt x="3241" y="1498"/>
                </a:lnTo>
                <a:lnTo>
                  <a:pt x="3252" y="1482"/>
                </a:lnTo>
                <a:lnTo>
                  <a:pt x="3328" y="1313"/>
                </a:lnTo>
                <a:close/>
                <a:moveTo>
                  <a:pt x="3344" y="1549"/>
                </a:moveTo>
                <a:lnTo>
                  <a:pt x="3344" y="1549"/>
                </a:lnTo>
                <a:lnTo>
                  <a:pt x="3334" y="1549"/>
                </a:lnTo>
                <a:lnTo>
                  <a:pt x="3334" y="1559"/>
                </a:lnTo>
                <a:lnTo>
                  <a:pt x="3334" y="1569"/>
                </a:lnTo>
                <a:lnTo>
                  <a:pt x="3339" y="1575"/>
                </a:lnTo>
                <a:lnTo>
                  <a:pt x="3354" y="1580"/>
                </a:lnTo>
                <a:lnTo>
                  <a:pt x="3482" y="1600"/>
                </a:lnTo>
                <a:lnTo>
                  <a:pt x="3498" y="1600"/>
                </a:lnTo>
                <a:lnTo>
                  <a:pt x="3508" y="1600"/>
                </a:lnTo>
                <a:lnTo>
                  <a:pt x="3513" y="1590"/>
                </a:lnTo>
                <a:lnTo>
                  <a:pt x="3508" y="1580"/>
                </a:lnTo>
                <a:lnTo>
                  <a:pt x="3503" y="1575"/>
                </a:lnTo>
                <a:lnTo>
                  <a:pt x="3493" y="1564"/>
                </a:lnTo>
                <a:lnTo>
                  <a:pt x="3493" y="1559"/>
                </a:lnTo>
                <a:lnTo>
                  <a:pt x="3487" y="1539"/>
                </a:lnTo>
                <a:lnTo>
                  <a:pt x="3467" y="1205"/>
                </a:lnTo>
                <a:lnTo>
                  <a:pt x="3354" y="1185"/>
                </a:lnTo>
                <a:lnTo>
                  <a:pt x="3344" y="1210"/>
                </a:lnTo>
                <a:lnTo>
                  <a:pt x="3354" y="1446"/>
                </a:lnTo>
                <a:lnTo>
                  <a:pt x="3293" y="1436"/>
                </a:lnTo>
                <a:lnTo>
                  <a:pt x="3282" y="1462"/>
                </a:lnTo>
                <a:lnTo>
                  <a:pt x="3354" y="1477"/>
                </a:lnTo>
                <a:lnTo>
                  <a:pt x="3359" y="1518"/>
                </a:lnTo>
                <a:lnTo>
                  <a:pt x="3359" y="1539"/>
                </a:lnTo>
                <a:lnTo>
                  <a:pt x="3354" y="1544"/>
                </a:lnTo>
                <a:lnTo>
                  <a:pt x="3344" y="1549"/>
                </a:lnTo>
                <a:close/>
                <a:moveTo>
                  <a:pt x="2272" y="1605"/>
                </a:moveTo>
                <a:lnTo>
                  <a:pt x="2272" y="1605"/>
                </a:lnTo>
                <a:lnTo>
                  <a:pt x="2262" y="1605"/>
                </a:lnTo>
                <a:lnTo>
                  <a:pt x="2257" y="1616"/>
                </a:lnTo>
                <a:lnTo>
                  <a:pt x="2262" y="1616"/>
                </a:lnTo>
                <a:lnTo>
                  <a:pt x="2262" y="1621"/>
                </a:lnTo>
                <a:lnTo>
                  <a:pt x="2272" y="1626"/>
                </a:lnTo>
                <a:lnTo>
                  <a:pt x="2272" y="1636"/>
                </a:lnTo>
                <a:lnTo>
                  <a:pt x="2246" y="1769"/>
                </a:lnTo>
                <a:lnTo>
                  <a:pt x="2246" y="1780"/>
                </a:lnTo>
                <a:lnTo>
                  <a:pt x="2236" y="1785"/>
                </a:lnTo>
                <a:lnTo>
                  <a:pt x="2231" y="1785"/>
                </a:lnTo>
                <a:lnTo>
                  <a:pt x="2231" y="1790"/>
                </a:lnTo>
                <a:lnTo>
                  <a:pt x="2231" y="1795"/>
                </a:lnTo>
                <a:lnTo>
                  <a:pt x="2236" y="1800"/>
                </a:lnTo>
                <a:lnTo>
                  <a:pt x="2303" y="1811"/>
                </a:lnTo>
                <a:lnTo>
                  <a:pt x="2339" y="1621"/>
                </a:lnTo>
                <a:lnTo>
                  <a:pt x="2272" y="1605"/>
                </a:lnTo>
                <a:close/>
                <a:moveTo>
                  <a:pt x="2903" y="1123"/>
                </a:moveTo>
                <a:lnTo>
                  <a:pt x="2903" y="1123"/>
                </a:lnTo>
                <a:lnTo>
                  <a:pt x="2903" y="1113"/>
                </a:lnTo>
                <a:lnTo>
                  <a:pt x="2898" y="1108"/>
                </a:lnTo>
                <a:lnTo>
                  <a:pt x="2887" y="1103"/>
                </a:lnTo>
                <a:lnTo>
                  <a:pt x="2739" y="1082"/>
                </a:lnTo>
                <a:lnTo>
                  <a:pt x="2728" y="1082"/>
                </a:lnTo>
                <a:lnTo>
                  <a:pt x="2723" y="1087"/>
                </a:lnTo>
                <a:lnTo>
                  <a:pt x="2718" y="1092"/>
                </a:lnTo>
                <a:lnTo>
                  <a:pt x="2723" y="1103"/>
                </a:lnTo>
                <a:lnTo>
                  <a:pt x="2728" y="1108"/>
                </a:lnTo>
                <a:lnTo>
                  <a:pt x="2739" y="1113"/>
                </a:lnTo>
                <a:lnTo>
                  <a:pt x="2744" y="1118"/>
                </a:lnTo>
                <a:lnTo>
                  <a:pt x="2739" y="1139"/>
                </a:lnTo>
                <a:lnTo>
                  <a:pt x="2698" y="1405"/>
                </a:lnTo>
                <a:lnTo>
                  <a:pt x="2693" y="1426"/>
                </a:lnTo>
                <a:lnTo>
                  <a:pt x="2682" y="1431"/>
                </a:lnTo>
                <a:lnTo>
                  <a:pt x="2672" y="1431"/>
                </a:lnTo>
                <a:lnTo>
                  <a:pt x="2667" y="1436"/>
                </a:lnTo>
                <a:lnTo>
                  <a:pt x="2662" y="1446"/>
                </a:lnTo>
                <a:lnTo>
                  <a:pt x="2662" y="1451"/>
                </a:lnTo>
                <a:lnTo>
                  <a:pt x="2667" y="1457"/>
                </a:lnTo>
                <a:lnTo>
                  <a:pt x="2677" y="1462"/>
                </a:lnTo>
                <a:lnTo>
                  <a:pt x="2821" y="1487"/>
                </a:lnTo>
                <a:lnTo>
                  <a:pt x="2831" y="1487"/>
                </a:lnTo>
                <a:lnTo>
                  <a:pt x="2836" y="1482"/>
                </a:lnTo>
                <a:lnTo>
                  <a:pt x="2841" y="1477"/>
                </a:lnTo>
                <a:lnTo>
                  <a:pt x="2841" y="1467"/>
                </a:lnTo>
                <a:lnTo>
                  <a:pt x="2836" y="1462"/>
                </a:lnTo>
                <a:lnTo>
                  <a:pt x="2826" y="1451"/>
                </a:lnTo>
                <a:lnTo>
                  <a:pt x="2821" y="1446"/>
                </a:lnTo>
                <a:lnTo>
                  <a:pt x="2821" y="1431"/>
                </a:lnTo>
                <a:lnTo>
                  <a:pt x="2867" y="1159"/>
                </a:lnTo>
                <a:lnTo>
                  <a:pt x="2872" y="1144"/>
                </a:lnTo>
                <a:lnTo>
                  <a:pt x="2877" y="1139"/>
                </a:lnTo>
                <a:lnTo>
                  <a:pt x="2887" y="1139"/>
                </a:lnTo>
                <a:lnTo>
                  <a:pt x="2898" y="1134"/>
                </a:lnTo>
                <a:lnTo>
                  <a:pt x="2903" y="1123"/>
                </a:lnTo>
                <a:close/>
                <a:moveTo>
                  <a:pt x="2831" y="1882"/>
                </a:moveTo>
                <a:lnTo>
                  <a:pt x="2831" y="1882"/>
                </a:lnTo>
                <a:lnTo>
                  <a:pt x="2826" y="1877"/>
                </a:lnTo>
                <a:lnTo>
                  <a:pt x="2826" y="1867"/>
                </a:lnTo>
                <a:lnTo>
                  <a:pt x="2816" y="1698"/>
                </a:lnTo>
                <a:lnTo>
                  <a:pt x="2759" y="1687"/>
                </a:lnTo>
                <a:lnTo>
                  <a:pt x="2754" y="1703"/>
                </a:lnTo>
                <a:lnTo>
                  <a:pt x="2759" y="1821"/>
                </a:lnTo>
                <a:lnTo>
                  <a:pt x="2728" y="1816"/>
                </a:lnTo>
                <a:lnTo>
                  <a:pt x="2723" y="1831"/>
                </a:lnTo>
                <a:lnTo>
                  <a:pt x="2759" y="1836"/>
                </a:lnTo>
                <a:lnTo>
                  <a:pt x="2759" y="1857"/>
                </a:lnTo>
                <a:lnTo>
                  <a:pt x="2759" y="1867"/>
                </a:lnTo>
                <a:lnTo>
                  <a:pt x="2754" y="1872"/>
                </a:lnTo>
                <a:lnTo>
                  <a:pt x="2749" y="1872"/>
                </a:lnTo>
                <a:lnTo>
                  <a:pt x="2749" y="1877"/>
                </a:lnTo>
                <a:lnTo>
                  <a:pt x="2749" y="1882"/>
                </a:lnTo>
                <a:lnTo>
                  <a:pt x="2759" y="1887"/>
                </a:lnTo>
                <a:lnTo>
                  <a:pt x="2821" y="1898"/>
                </a:lnTo>
                <a:lnTo>
                  <a:pt x="2831" y="1898"/>
                </a:lnTo>
                <a:lnTo>
                  <a:pt x="2836" y="1898"/>
                </a:lnTo>
                <a:lnTo>
                  <a:pt x="2836" y="1893"/>
                </a:lnTo>
                <a:lnTo>
                  <a:pt x="2836" y="1887"/>
                </a:lnTo>
                <a:lnTo>
                  <a:pt x="2831" y="1882"/>
                </a:lnTo>
                <a:close/>
                <a:moveTo>
                  <a:pt x="3211" y="1195"/>
                </a:moveTo>
                <a:lnTo>
                  <a:pt x="3216" y="1159"/>
                </a:lnTo>
                <a:lnTo>
                  <a:pt x="3093" y="1139"/>
                </a:lnTo>
                <a:lnTo>
                  <a:pt x="2877" y="1467"/>
                </a:lnTo>
                <a:lnTo>
                  <a:pt x="2872" y="1498"/>
                </a:lnTo>
                <a:lnTo>
                  <a:pt x="2995" y="1518"/>
                </a:lnTo>
                <a:lnTo>
                  <a:pt x="3211" y="1195"/>
                </a:lnTo>
                <a:close/>
                <a:moveTo>
                  <a:pt x="3164" y="1923"/>
                </a:moveTo>
                <a:lnTo>
                  <a:pt x="3185" y="1790"/>
                </a:lnTo>
                <a:lnTo>
                  <a:pt x="3190" y="1785"/>
                </a:lnTo>
                <a:lnTo>
                  <a:pt x="3205" y="1775"/>
                </a:lnTo>
                <a:lnTo>
                  <a:pt x="3205" y="1759"/>
                </a:lnTo>
                <a:lnTo>
                  <a:pt x="3185" y="1764"/>
                </a:lnTo>
                <a:lnTo>
                  <a:pt x="3169" y="1764"/>
                </a:lnTo>
                <a:lnTo>
                  <a:pt x="3154" y="1775"/>
                </a:lnTo>
                <a:lnTo>
                  <a:pt x="3139" y="1785"/>
                </a:lnTo>
                <a:lnTo>
                  <a:pt x="3128" y="1795"/>
                </a:lnTo>
                <a:lnTo>
                  <a:pt x="3118" y="1811"/>
                </a:lnTo>
                <a:lnTo>
                  <a:pt x="3108" y="1846"/>
                </a:lnTo>
                <a:lnTo>
                  <a:pt x="3108" y="1882"/>
                </a:lnTo>
                <a:lnTo>
                  <a:pt x="3113" y="1903"/>
                </a:lnTo>
                <a:lnTo>
                  <a:pt x="3118" y="1918"/>
                </a:lnTo>
                <a:lnTo>
                  <a:pt x="3128" y="1934"/>
                </a:lnTo>
                <a:lnTo>
                  <a:pt x="3139" y="1944"/>
                </a:lnTo>
                <a:lnTo>
                  <a:pt x="3154" y="1954"/>
                </a:lnTo>
                <a:lnTo>
                  <a:pt x="3169" y="1959"/>
                </a:lnTo>
                <a:lnTo>
                  <a:pt x="3175" y="1944"/>
                </a:lnTo>
                <a:lnTo>
                  <a:pt x="3164" y="1934"/>
                </a:lnTo>
                <a:lnTo>
                  <a:pt x="3164" y="1923"/>
                </a:lnTo>
                <a:close/>
                <a:moveTo>
                  <a:pt x="2964" y="1857"/>
                </a:moveTo>
                <a:lnTo>
                  <a:pt x="2964" y="1857"/>
                </a:lnTo>
                <a:lnTo>
                  <a:pt x="2964" y="1852"/>
                </a:lnTo>
                <a:lnTo>
                  <a:pt x="2954" y="1846"/>
                </a:lnTo>
                <a:lnTo>
                  <a:pt x="2949" y="1852"/>
                </a:lnTo>
                <a:lnTo>
                  <a:pt x="2944" y="1862"/>
                </a:lnTo>
                <a:lnTo>
                  <a:pt x="2939" y="1908"/>
                </a:lnTo>
                <a:lnTo>
                  <a:pt x="2939" y="1913"/>
                </a:lnTo>
                <a:lnTo>
                  <a:pt x="2939" y="1918"/>
                </a:lnTo>
                <a:lnTo>
                  <a:pt x="2944" y="1918"/>
                </a:lnTo>
                <a:lnTo>
                  <a:pt x="2949" y="1918"/>
                </a:lnTo>
                <a:lnTo>
                  <a:pt x="2959" y="1913"/>
                </a:lnTo>
                <a:lnTo>
                  <a:pt x="2969" y="1923"/>
                </a:lnTo>
                <a:lnTo>
                  <a:pt x="2980" y="1928"/>
                </a:lnTo>
                <a:lnTo>
                  <a:pt x="2995" y="1928"/>
                </a:lnTo>
                <a:lnTo>
                  <a:pt x="2995" y="1913"/>
                </a:lnTo>
                <a:lnTo>
                  <a:pt x="2980" y="1908"/>
                </a:lnTo>
                <a:lnTo>
                  <a:pt x="2969" y="1893"/>
                </a:lnTo>
                <a:lnTo>
                  <a:pt x="2964" y="1877"/>
                </a:lnTo>
                <a:lnTo>
                  <a:pt x="2964" y="1857"/>
                </a:lnTo>
                <a:close/>
                <a:moveTo>
                  <a:pt x="2708" y="1862"/>
                </a:moveTo>
                <a:lnTo>
                  <a:pt x="2708" y="1862"/>
                </a:lnTo>
                <a:lnTo>
                  <a:pt x="2703" y="1852"/>
                </a:lnTo>
                <a:lnTo>
                  <a:pt x="2708" y="1836"/>
                </a:lnTo>
                <a:lnTo>
                  <a:pt x="2744" y="1754"/>
                </a:lnTo>
                <a:lnTo>
                  <a:pt x="2744" y="1723"/>
                </a:lnTo>
                <a:lnTo>
                  <a:pt x="2693" y="1831"/>
                </a:lnTo>
                <a:lnTo>
                  <a:pt x="2682" y="1846"/>
                </a:lnTo>
                <a:lnTo>
                  <a:pt x="2672" y="1857"/>
                </a:lnTo>
                <a:lnTo>
                  <a:pt x="2662" y="1857"/>
                </a:lnTo>
                <a:lnTo>
                  <a:pt x="2662" y="1862"/>
                </a:lnTo>
                <a:lnTo>
                  <a:pt x="2662" y="1867"/>
                </a:lnTo>
                <a:lnTo>
                  <a:pt x="2672" y="1872"/>
                </a:lnTo>
                <a:lnTo>
                  <a:pt x="2703" y="1877"/>
                </a:lnTo>
                <a:lnTo>
                  <a:pt x="2713" y="1877"/>
                </a:lnTo>
                <a:lnTo>
                  <a:pt x="2718" y="1872"/>
                </a:lnTo>
                <a:lnTo>
                  <a:pt x="2713" y="1867"/>
                </a:lnTo>
                <a:lnTo>
                  <a:pt x="2708" y="1862"/>
                </a:lnTo>
                <a:close/>
                <a:moveTo>
                  <a:pt x="3041" y="1805"/>
                </a:moveTo>
                <a:lnTo>
                  <a:pt x="3041" y="1805"/>
                </a:lnTo>
                <a:lnTo>
                  <a:pt x="3016" y="1785"/>
                </a:lnTo>
                <a:lnTo>
                  <a:pt x="3011" y="1775"/>
                </a:lnTo>
                <a:lnTo>
                  <a:pt x="3011" y="1764"/>
                </a:lnTo>
                <a:lnTo>
                  <a:pt x="3021" y="1754"/>
                </a:lnTo>
                <a:lnTo>
                  <a:pt x="3031" y="1749"/>
                </a:lnTo>
                <a:lnTo>
                  <a:pt x="3036" y="1734"/>
                </a:lnTo>
                <a:lnTo>
                  <a:pt x="3005" y="1734"/>
                </a:lnTo>
                <a:lnTo>
                  <a:pt x="2985" y="1744"/>
                </a:lnTo>
                <a:lnTo>
                  <a:pt x="2969" y="1759"/>
                </a:lnTo>
                <a:lnTo>
                  <a:pt x="2959" y="1785"/>
                </a:lnTo>
                <a:lnTo>
                  <a:pt x="2959" y="1811"/>
                </a:lnTo>
                <a:lnTo>
                  <a:pt x="2969" y="1831"/>
                </a:lnTo>
                <a:lnTo>
                  <a:pt x="2985" y="1852"/>
                </a:lnTo>
                <a:lnTo>
                  <a:pt x="3011" y="1867"/>
                </a:lnTo>
                <a:lnTo>
                  <a:pt x="3026" y="1877"/>
                </a:lnTo>
                <a:lnTo>
                  <a:pt x="3036" y="1887"/>
                </a:lnTo>
                <a:lnTo>
                  <a:pt x="3036" y="1898"/>
                </a:lnTo>
                <a:lnTo>
                  <a:pt x="3031" y="1908"/>
                </a:lnTo>
                <a:lnTo>
                  <a:pt x="3026" y="1913"/>
                </a:lnTo>
                <a:lnTo>
                  <a:pt x="3005" y="1918"/>
                </a:lnTo>
                <a:lnTo>
                  <a:pt x="3005" y="1934"/>
                </a:lnTo>
                <a:lnTo>
                  <a:pt x="3031" y="1934"/>
                </a:lnTo>
                <a:lnTo>
                  <a:pt x="3057" y="1923"/>
                </a:lnTo>
                <a:lnTo>
                  <a:pt x="3077" y="1903"/>
                </a:lnTo>
                <a:lnTo>
                  <a:pt x="3082" y="1893"/>
                </a:lnTo>
                <a:lnTo>
                  <a:pt x="3087" y="1877"/>
                </a:lnTo>
                <a:lnTo>
                  <a:pt x="3087" y="1862"/>
                </a:lnTo>
                <a:lnTo>
                  <a:pt x="3082" y="1841"/>
                </a:lnTo>
                <a:lnTo>
                  <a:pt x="3067" y="1821"/>
                </a:lnTo>
                <a:lnTo>
                  <a:pt x="3041" y="1805"/>
                </a:lnTo>
                <a:close/>
                <a:moveTo>
                  <a:pt x="3093" y="1744"/>
                </a:moveTo>
                <a:lnTo>
                  <a:pt x="3093" y="1744"/>
                </a:lnTo>
                <a:lnTo>
                  <a:pt x="3087" y="1749"/>
                </a:lnTo>
                <a:lnTo>
                  <a:pt x="3082" y="1749"/>
                </a:lnTo>
                <a:lnTo>
                  <a:pt x="3067" y="1744"/>
                </a:lnTo>
                <a:lnTo>
                  <a:pt x="3046" y="1734"/>
                </a:lnTo>
                <a:lnTo>
                  <a:pt x="3046" y="1749"/>
                </a:lnTo>
                <a:lnTo>
                  <a:pt x="3057" y="1759"/>
                </a:lnTo>
                <a:lnTo>
                  <a:pt x="3067" y="1769"/>
                </a:lnTo>
                <a:lnTo>
                  <a:pt x="3072" y="1785"/>
                </a:lnTo>
                <a:lnTo>
                  <a:pt x="3077" y="1800"/>
                </a:lnTo>
                <a:lnTo>
                  <a:pt x="3077" y="1805"/>
                </a:lnTo>
                <a:lnTo>
                  <a:pt x="3082" y="1811"/>
                </a:lnTo>
                <a:lnTo>
                  <a:pt x="3093" y="1805"/>
                </a:lnTo>
                <a:lnTo>
                  <a:pt x="3093" y="1800"/>
                </a:lnTo>
                <a:lnTo>
                  <a:pt x="3103" y="1754"/>
                </a:lnTo>
                <a:lnTo>
                  <a:pt x="3103" y="1749"/>
                </a:lnTo>
                <a:lnTo>
                  <a:pt x="3098" y="1744"/>
                </a:lnTo>
                <a:lnTo>
                  <a:pt x="3093" y="1744"/>
                </a:lnTo>
                <a:close/>
                <a:moveTo>
                  <a:pt x="2380" y="1759"/>
                </a:moveTo>
                <a:lnTo>
                  <a:pt x="2380" y="1759"/>
                </a:lnTo>
                <a:lnTo>
                  <a:pt x="2375" y="1764"/>
                </a:lnTo>
                <a:lnTo>
                  <a:pt x="2369" y="1769"/>
                </a:lnTo>
                <a:lnTo>
                  <a:pt x="2359" y="1780"/>
                </a:lnTo>
                <a:lnTo>
                  <a:pt x="2349" y="1790"/>
                </a:lnTo>
                <a:lnTo>
                  <a:pt x="2334" y="1795"/>
                </a:lnTo>
                <a:lnTo>
                  <a:pt x="2318" y="1795"/>
                </a:lnTo>
                <a:lnTo>
                  <a:pt x="2318" y="1811"/>
                </a:lnTo>
                <a:lnTo>
                  <a:pt x="2375" y="1821"/>
                </a:lnTo>
                <a:lnTo>
                  <a:pt x="2385" y="1769"/>
                </a:lnTo>
                <a:lnTo>
                  <a:pt x="2385" y="1764"/>
                </a:lnTo>
                <a:lnTo>
                  <a:pt x="2380" y="1764"/>
                </a:lnTo>
                <a:lnTo>
                  <a:pt x="2380" y="1759"/>
                </a:lnTo>
                <a:close/>
                <a:moveTo>
                  <a:pt x="2600" y="1662"/>
                </a:moveTo>
                <a:lnTo>
                  <a:pt x="2600" y="1677"/>
                </a:lnTo>
                <a:lnTo>
                  <a:pt x="2605" y="1682"/>
                </a:lnTo>
                <a:lnTo>
                  <a:pt x="2610" y="1693"/>
                </a:lnTo>
                <a:lnTo>
                  <a:pt x="2610" y="1708"/>
                </a:lnTo>
                <a:lnTo>
                  <a:pt x="2595" y="1816"/>
                </a:lnTo>
                <a:lnTo>
                  <a:pt x="2590" y="1831"/>
                </a:lnTo>
                <a:lnTo>
                  <a:pt x="2580" y="1836"/>
                </a:lnTo>
                <a:lnTo>
                  <a:pt x="2569" y="1841"/>
                </a:lnTo>
                <a:lnTo>
                  <a:pt x="2569" y="1857"/>
                </a:lnTo>
                <a:lnTo>
                  <a:pt x="2585" y="1857"/>
                </a:lnTo>
                <a:lnTo>
                  <a:pt x="2600" y="1852"/>
                </a:lnTo>
                <a:lnTo>
                  <a:pt x="2616" y="1846"/>
                </a:lnTo>
                <a:lnTo>
                  <a:pt x="2631" y="1841"/>
                </a:lnTo>
                <a:lnTo>
                  <a:pt x="2646" y="1826"/>
                </a:lnTo>
                <a:lnTo>
                  <a:pt x="2657" y="1811"/>
                </a:lnTo>
                <a:lnTo>
                  <a:pt x="2662" y="1795"/>
                </a:lnTo>
                <a:lnTo>
                  <a:pt x="2667" y="1775"/>
                </a:lnTo>
                <a:lnTo>
                  <a:pt x="2672" y="1749"/>
                </a:lnTo>
                <a:lnTo>
                  <a:pt x="2667" y="1728"/>
                </a:lnTo>
                <a:lnTo>
                  <a:pt x="2662" y="1713"/>
                </a:lnTo>
                <a:lnTo>
                  <a:pt x="2657" y="1698"/>
                </a:lnTo>
                <a:lnTo>
                  <a:pt x="2646" y="1682"/>
                </a:lnTo>
                <a:lnTo>
                  <a:pt x="2631" y="1672"/>
                </a:lnTo>
                <a:lnTo>
                  <a:pt x="2616" y="1667"/>
                </a:lnTo>
                <a:lnTo>
                  <a:pt x="2600" y="1662"/>
                </a:lnTo>
                <a:close/>
                <a:moveTo>
                  <a:pt x="2334" y="1390"/>
                </a:moveTo>
                <a:lnTo>
                  <a:pt x="2334" y="1390"/>
                </a:lnTo>
                <a:lnTo>
                  <a:pt x="2328" y="1380"/>
                </a:lnTo>
                <a:lnTo>
                  <a:pt x="2323" y="1375"/>
                </a:lnTo>
                <a:lnTo>
                  <a:pt x="2313" y="1364"/>
                </a:lnTo>
                <a:lnTo>
                  <a:pt x="2313" y="1359"/>
                </a:lnTo>
                <a:lnTo>
                  <a:pt x="2308" y="1339"/>
                </a:lnTo>
                <a:lnTo>
                  <a:pt x="2287" y="1005"/>
                </a:lnTo>
                <a:lnTo>
                  <a:pt x="2175" y="985"/>
                </a:lnTo>
                <a:lnTo>
                  <a:pt x="2164" y="1010"/>
                </a:lnTo>
                <a:lnTo>
                  <a:pt x="2175" y="1246"/>
                </a:lnTo>
                <a:lnTo>
                  <a:pt x="2113" y="1236"/>
                </a:lnTo>
                <a:lnTo>
                  <a:pt x="2103" y="1262"/>
                </a:lnTo>
                <a:lnTo>
                  <a:pt x="2175" y="1277"/>
                </a:lnTo>
                <a:lnTo>
                  <a:pt x="2180" y="1318"/>
                </a:lnTo>
                <a:lnTo>
                  <a:pt x="2180" y="1339"/>
                </a:lnTo>
                <a:lnTo>
                  <a:pt x="2175" y="1344"/>
                </a:lnTo>
                <a:lnTo>
                  <a:pt x="2164" y="1349"/>
                </a:lnTo>
                <a:lnTo>
                  <a:pt x="2154" y="1349"/>
                </a:lnTo>
                <a:lnTo>
                  <a:pt x="2154" y="1359"/>
                </a:lnTo>
                <a:lnTo>
                  <a:pt x="2154" y="1369"/>
                </a:lnTo>
                <a:lnTo>
                  <a:pt x="2159" y="1375"/>
                </a:lnTo>
                <a:lnTo>
                  <a:pt x="2175" y="1380"/>
                </a:lnTo>
                <a:lnTo>
                  <a:pt x="2303" y="1400"/>
                </a:lnTo>
                <a:lnTo>
                  <a:pt x="2318" y="1400"/>
                </a:lnTo>
                <a:lnTo>
                  <a:pt x="2328" y="1400"/>
                </a:lnTo>
                <a:lnTo>
                  <a:pt x="2334" y="1390"/>
                </a:lnTo>
                <a:close/>
                <a:moveTo>
                  <a:pt x="2344" y="1749"/>
                </a:moveTo>
                <a:lnTo>
                  <a:pt x="2344" y="1749"/>
                </a:lnTo>
                <a:lnTo>
                  <a:pt x="2349" y="1754"/>
                </a:lnTo>
                <a:lnTo>
                  <a:pt x="2354" y="1759"/>
                </a:lnTo>
                <a:lnTo>
                  <a:pt x="2359" y="1754"/>
                </a:lnTo>
                <a:lnTo>
                  <a:pt x="2359" y="1749"/>
                </a:lnTo>
                <a:lnTo>
                  <a:pt x="2369" y="1693"/>
                </a:lnTo>
                <a:lnTo>
                  <a:pt x="2369" y="1687"/>
                </a:lnTo>
                <a:lnTo>
                  <a:pt x="2369" y="1682"/>
                </a:lnTo>
                <a:lnTo>
                  <a:pt x="2364" y="1677"/>
                </a:lnTo>
                <a:lnTo>
                  <a:pt x="2359" y="1682"/>
                </a:lnTo>
                <a:lnTo>
                  <a:pt x="2354" y="1687"/>
                </a:lnTo>
                <a:lnTo>
                  <a:pt x="2349" y="1698"/>
                </a:lnTo>
                <a:lnTo>
                  <a:pt x="2334" y="1708"/>
                </a:lnTo>
                <a:lnTo>
                  <a:pt x="2334" y="1723"/>
                </a:lnTo>
                <a:lnTo>
                  <a:pt x="2344" y="1734"/>
                </a:lnTo>
                <a:lnTo>
                  <a:pt x="2344" y="1749"/>
                </a:lnTo>
                <a:close/>
                <a:moveTo>
                  <a:pt x="2523" y="1652"/>
                </a:moveTo>
                <a:lnTo>
                  <a:pt x="2523" y="1652"/>
                </a:lnTo>
                <a:lnTo>
                  <a:pt x="2518" y="1652"/>
                </a:lnTo>
                <a:lnTo>
                  <a:pt x="2513" y="1657"/>
                </a:lnTo>
                <a:lnTo>
                  <a:pt x="2513" y="1662"/>
                </a:lnTo>
                <a:lnTo>
                  <a:pt x="2518" y="1667"/>
                </a:lnTo>
                <a:lnTo>
                  <a:pt x="2523" y="1672"/>
                </a:lnTo>
                <a:lnTo>
                  <a:pt x="2523" y="1677"/>
                </a:lnTo>
                <a:lnTo>
                  <a:pt x="2498" y="1816"/>
                </a:lnTo>
                <a:lnTo>
                  <a:pt x="2498" y="1821"/>
                </a:lnTo>
                <a:lnTo>
                  <a:pt x="2487" y="1826"/>
                </a:lnTo>
                <a:lnTo>
                  <a:pt x="2482" y="1826"/>
                </a:lnTo>
                <a:lnTo>
                  <a:pt x="2482" y="1831"/>
                </a:lnTo>
                <a:lnTo>
                  <a:pt x="2482" y="1841"/>
                </a:lnTo>
                <a:lnTo>
                  <a:pt x="2493" y="1841"/>
                </a:lnTo>
                <a:lnTo>
                  <a:pt x="2559" y="1852"/>
                </a:lnTo>
                <a:lnTo>
                  <a:pt x="2590" y="1662"/>
                </a:lnTo>
                <a:lnTo>
                  <a:pt x="2523" y="1652"/>
                </a:lnTo>
                <a:close/>
                <a:moveTo>
                  <a:pt x="2344" y="1636"/>
                </a:moveTo>
                <a:lnTo>
                  <a:pt x="2344" y="1636"/>
                </a:lnTo>
                <a:lnTo>
                  <a:pt x="2359" y="1641"/>
                </a:lnTo>
                <a:lnTo>
                  <a:pt x="2369" y="1652"/>
                </a:lnTo>
                <a:lnTo>
                  <a:pt x="2380" y="1662"/>
                </a:lnTo>
                <a:lnTo>
                  <a:pt x="2380" y="1677"/>
                </a:lnTo>
                <a:lnTo>
                  <a:pt x="2385" y="1682"/>
                </a:lnTo>
                <a:lnTo>
                  <a:pt x="2390" y="1687"/>
                </a:lnTo>
                <a:lnTo>
                  <a:pt x="2395" y="1687"/>
                </a:lnTo>
                <a:lnTo>
                  <a:pt x="2395" y="1682"/>
                </a:lnTo>
                <a:lnTo>
                  <a:pt x="2405" y="1631"/>
                </a:lnTo>
                <a:lnTo>
                  <a:pt x="2349" y="1621"/>
                </a:lnTo>
                <a:lnTo>
                  <a:pt x="2344" y="1636"/>
                </a:lnTo>
                <a:close/>
                <a:moveTo>
                  <a:pt x="3431" y="1944"/>
                </a:moveTo>
                <a:lnTo>
                  <a:pt x="3431" y="1944"/>
                </a:lnTo>
                <a:lnTo>
                  <a:pt x="3421" y="1944"/>
                </a:lnTo>
                <a:lnTo>
                  <a:pt x="3421" y="1949"/>
                </a:lnTo>
                <a:lnTo>
                  <a:pt x="3411" y="1959"/>
                </a:lnTo>
                <a:lnTo>
                  <a:pt x="3400" y="1970"/>
                </a:lnTo>
                <a:lnTo>
                  <a:pt x="3385" y="1975"/>
                </a:lnTo>
                <a:lnTo>
                  <a:pt x="3370" y="1980"/>
                </a:lnTo>
                <a:lnTo>
                  <a:pt x="3370" y="1995"/>
                </a:lnTo>
                <a:lnTo>
                  <a:pt x="3390" y="1995"/>
                </a:lnTo>
                <a:lnTo>
                  <a:pt x="3411" y="1985"/>
                </a:lnTo>
                <a:lnTo>
                  <a:pt x="3426" y="1970"/>
                </a:lnTo>
                <a:lnTo>
                  <a:pt x="3436" y="1954"/>
                </a:lnTo>
                <a:lnTo>
                  <a:pt x="3436" y="1949"/>
                </a:lnTo>
                <a:lnTo>
                  <a:pt x="3431" y="1944"/>
                </a:lnTo>
                <a:close/>
                <a:moveTo>
                  <a:pt x="3770" y="1862"/>
                </a:moveTo>
                <a:lnTo>
                  <a:pt x="3770" y="1862"/>
                </a:lnTo>
                <a:lnTo>
                  <a:pt x="3764" y="1862"/>
                </a:lnTo>
                <a:lnTo>
                  <a:pt x="3759" y="1867"/>
                </a:lnTo>
                <a:lnTo>
                  <a:pt x="3759" y="1872"/>
                </a:lnTo>
                <a:lnTo>
                  <a:pt x="3764" y="1877"/>
                </a:lnTo>
                <a:lnTo>
                  <a:pt x="3770" y="1882"/>
                </a:lnTo>
                <a:lnTo>
                  <a:pt x="3770" y="1893"/>
                </a:lnTo>
                <a:lnTo>
                  <a:pt x="3749" y="2026"/>
                </a:lnTo>
                <a:lnTo>
                  <a:pt x="3744" y="2036"/>
                </a:lnTo>
                <a:lnTo>
                  <a:pt x="3734" y="2036"/>
                </a:lnTo>
                <a:lnTo>
                  <a:pt x="3729" y="2036"/>
                </a:lnTo>
                <a:lnTo>
                  <a:pt x="3729" y="2041"/>
                </a:lnTo>
                <a:lnTo>
                  <a:pt x="3734" y="2052"/>
                </a:lnTo>
                <a:lnTo>
                  <a:pt x="3739" y="2052"/>
                </a:lnTo>
                <a:lnTo>
                  <a:pt x="3805" y="2062"/>
                </a:lnTo>
                <a:lnTo>
                  <a:pt x="3836" y="1872"/>
                </a:lnTo>
                <a:lnTo>
                  <a:pt x="3770" y="1862"/>
                </a:lnTo>
                <a:close/>
                <a:moveTo>
                  <a:pt x="3713" y="1985"/>
                </a:moveTo>
                <a:lnTo>
                  <a:pt x="3713" y="1985"/>
                </a:lnTo>
                <a:lnTo>
                  <a:pt x="3708" y="1990"/>
                </a:lnTo>
                <a:lnTo>
                  <a:pt x="3703" y="1995"/>
                </a:lnTo>
                <a:lnTo>
                  <a:pt x="3693" y="2005"/>
                </a:lnTo>
                <a:lnTo>
                  <a:pt x="3682" y="2016"/>
                </a:lnTo>
                <a:lnTo>
                  <a:pt x="3667" y="2021"/>
                </a:lnTo>
                <a:lnTo>
                  <a:pt x="3652" y="2021"/>
                </a:lnTo>
                <a:lnTo>
                  <a:pt x="3652" y="2036"/>
                </a:lnTo>
                <a:lnTo>
                  <a:pt x="3708" y="2046"/>
                </a:lnTo>
                <a:lnTo>
                  <a:pt x="3718" y="1995"/>
                </a:lnTo>
                <a:lnTo>
                  <a:pt x="3718" y="1990"/>
                </a:lnTo>
                <a:lnTo>
                  <a:pt x="3713" y="1985"/>
                </a:lnTo>
                <a:close/>
                <a:moveTo>
                  <a:pt x="3729" y="1908"/>
                </a:moveTo>
                <a:lnTo>
                  <a:pt x="3739" y="1857"/>
                </a:lnTo>
                <a:lnTo>
                  <a:pt x="3682" y="1846"/>
                </a:lnTo>
                <a:lnTo>
                  <a:pt x="3682" y="1862"/>
                </a:lnTo>
                <a:lnTo>
                  <a:pt x="3693" y="1867"/>
                </a:lnTo>
                <a:lnTo>
                  <a:pt x="3703" y="1877"/>
                </a:lnTo>
                <a:lnTo>
                  <a:pt x="3713" y="1887"/>
                </a:lnTo>
                <a:lnTo>
                  <a:pt x="3718" y="1903"/>
                </a:lnTo>
                <a:lnTo>
                  <a:pt x="3718" y="1908"/>
                </a:lnTo>
                <a:lnTo>
                  <a:pt x="3723" y="1913"/>
                </a:lnTo>
                <a:lnTo>
                  <a:pt x="3729" y="1913"/>
                </a:lnTo>
                <a:lnTo>
                  <a:pt x="3729" y="1908"/>
                </a:lnTo>
                <a:close/>
                <a:moveTo>
                  <a:pt x="3846" y="1872"/>
                </a:moveTo>
                <a:lnTo>
                  <a:pt x="3846" y="1887"/>
                </a:lnTo>
                <a:lnTo>
                  <a:pt x="3857" y="1893"/>
                </a:lnTo>
                <a:lnTo>
                  <a:pt x="3857" y="1903"/>
                </a:lnTo>
                <a:lnTo>
                  <a:pt x="3857" y="1918"/>
                </a:lnTo>
                <a:lnTo>
                  <a:pt x="3841" y="2026"/>
                </a:lnTo>
                <a:lnTo>
                  <a:pt x="3836" y="2041"/>
                </a:lnTo>
                <a:lnTo>
                  <a:pt x="3826" y="2046"/>
                </a:lnTo>
                <a:lnTo>
                  <a:pt x="3821" y="2052"/>
                </a:lnTo>
                <a:lnTo>
                  <a:pt x="3816" y="2067"/>
                </a:lnTo>
                <a:lnTo>
                  <a:pt x="3831" y="2067"/>
                </a:lnTo>
                <a:lnTo>
                  <a:pt x="3846" y="2067"/>
                </a:lnTo>
                <a:lnTo>
                  <a:pt x="3862" y="2057"/>
                </a:lnTo>
                <a:lnTo>
                  <a:pt x="3877" y="2052"/>
                </a:lnTo>
                <a:lnTo>
                  <a:pt x="3893" y="2036"/>
                </a:lnTo>
                <a:lnTo>
                  <a:pt x="3903" y="2021"/>
                </a:lnTo>
                <a:lnTo>
                  <a:pt x="3908" y="2005"/>
                </a:lnTo>
                <a:lnTo>
                  <a:pt x="3913" y="1985"/>
                </a:lnTo>
                <a:lnTo>
                  <a:pt x="3918" y="1959"/>
                </a:lnTo>
                <a:lnTo>
                  <a:pt x="3913" y="1939"/>
                </a:lnTo>
                <a:lnTo>
                  <a:pt x="3908" y="1923"/>
                </a:lnTo>
                <a:lnTo>
                  <a:pt x="3903" y="1908"/>
                </a:lnTo>
                <a:lnTo>
                  <a:pt x="3893" y="1893"/>
                </a:lnTo>
                <a:lnTo>
                  <a:pt x="3877" y="1887"/>
                </a:lnTo>
                <a:lnTo>
                  <a:pt x="3862" y="1877"/>
                </a:lnTo>
                <a:lnTo>
                  <a:pt x="3846" y="1872"/>
                </a:lnTo>
                <a:close/>
                <a:moveTo>
                  <a:pt x="4170" y="2123"/>
                </a:moveTo>
                <a:lnTo>
                  <a:pt x="4200" y="1934"/>
                </a:lnTo>
                <a:lnTo>
                  <a:pt x="4134" y="1923"/>
                </a:lnTo>
                <a:lnTo>
                  <a:pt x="4129" y="1923"/>
                </a:lnTo>
                <a:lnTo>
                  <a:pt x="4123" y="1928"/>
                </a:lnTo>
                <a:lnTo>
                  <a:pt x="4123" y="1934"/>
                </a:lnTo>
                <a:lnTo>
                  <a:pt x="4134" y="1939"/>
                </a:lnTo>
                <a:lnTo>
                  <a:pt x="4134" y="1944"/>
                </a:lnTo>
                <a:lnTo>
                  <a:pt x="4134" y="1954"/>
                </a:lnTo>
                <a:lnTo>
                  <a:pt x="4113" y="2087"/>
                </a:lnTo>
                <a:lnTo>
                  <a:pt x="4108" y="2098"/>
                </a:lnTo>
                <a:lnTo>
                  <a:pt x="4098" y="2098"/>
                </a:lnTo>
                <a:lnTo>
                  <a:pt x="4093" y="2103"/>
                </a:lnTo>
                <a:lnTo>
                  <a:pt x="4098" y="2113"/>
                </a:lnTo>
                <a:lnTo>
                  <a:pt x="4103" y="2113"/>
                </a:lnTo>
                <a:lnTo>
                  <a:pt x="4170" y="2123"/>
                </a:lnTo>
                <a:close/>
                <a:moveTo>
                  <a:pt x="4077" y="2093"/>
                </a:moveTo>
                <a:lnTo>
                  <a:pt x="4077" y="2093"/>
                </a:lnTo>
                <a:lnTo>
                  <a:pt x="4072" y="2087"/>
                </a:lnTo>
                <a:lnTo>
                  <a:pt x="4072" y="2077"/>
                </a:lnTo>
                <a:lnTo>
                  <a:pt x="4062" y="1908"/>
                </a:lnTo>
                <a:lnTo>
                  <a:pt x="4005" y="1903"/>
                </a:lnTo>
                <a:lnTo>
                  <a:pt x="4000" y="1913"/>
                </a:lnTo>
                <a:lnTo>
                  <a:pt x="4005" y="2031"/>
                </a:lnTo>
                <a:lnTo>
                  <a:pt x="3975" y="2026"/>
                </a:lnTo>
                <a:lnTo>
                  <a:pt x="3970" y="2041"/>
                </a:lnTo>
                <a:lnTo>
                  <a:pt x="4005" y="2046"/>
                </a:lnTo>
                <a:lnTo>
                  <a:pt x="4005" y="2067"/>
                </a:lnTo>
                <a:lnTo>
                  <a:pt x="4005" y="2077"/>
                </a:lnTo>
                <a:lnTo>
                  <a:pt x="4000" y="2082"/>
                </a:lnTo>
                <a:lnTo>
                  <a:pt x="3995" y="2082"/>
                </a:lnTo>
                <a:lnTo>
                  <a:pt x="3995" y="2087"/>
                </a:lnTo>
                <a:lnTo>
                  <a:pt x="3995" y="2093"/>
                </a:lnTo>
                <a:lnTo>
                  <a:pt x="4005" y="2098"/>
                </a:lnTo>
                <a:lnTo>
                  <a:pt x="4067" y="2108"/>
                </a:lnTo>
                <a:lnTo>
                  <a:pt x="4077" y="2108"/>
                </a:lnTo>
                <a:lnTo>
                  <a:pt x="4082" y="2108"/>
                </a:lnTo>
                <a:lnTo>
                  <a:pt x="4082" y="2103"/>
                </a:lnTo>
                <a:lnTo>
                  <a:pt x="4082" y="2098"/>
                </a:lnTo>
                <a:lnTo>
                  <a:pt x="4077" y="2093"/>
                </a:lnTo>
                <a:close/>
                <a:moveTo>
                  <a:pt x="3959" y="2072"/>
                </a:moveTo>
                <a:lnTo>
                  <a:pt x="3959" y="2072"/>
                </a:lnTo>
                <a:lnTo>
                  <a:pt x="3949" y="2067"/>
                </a:lnTo>
                <a:lnTo>
                  <a:pt x="3954" y="2046"/>
                </a:lnTo>
                <a:lnTo>
                  <a:pt x="3990" y="1964"/>
                </a:lnTo>
                <a:lnTo>
                  <a:pt x="3990" y="1934"/>
                </a:lnTo>
                <a:lnTo>
                  <a:pt x="3939" y="2041"/>
                </a:lnTo>
                <a:lnTo>
                  <a:pt x="3929" y="2062"/>
                </a:lnTo>
                <a:lnTo>
                  <a:pt x="3918" y="2067"/>
                </a:lnTo>
                <a:lnTo>
                  <a:pt x="3908" y="2067"/>
                </a:lnTo>
                <a:lnTo>
                  <a:pt x="3908" y="2072"/>
                </a:lnTo>
                <a:lnTo>
                  <a:pt x="3908" y="2077"/>
                </a:lnTo>
                <a:lnTo>
                  <a:pt x="3908" y="2082"/>
                </a:lnTo>
                <a:lnTo>
                  <a:pt x="3918" y="2082"/>
                </a:lnTo>
                <a:lnTo>
                  <a:pt x="3949" y="2087"/>
                </a:lnTo>
                <a:lnTo>
                  <a:pt x="3959" y="2087"/>
                </a:lnTo>
                <a:lnTo>
                  <a:pt x="3964" y="2082"/>
                </a:lnTo>
                <a:lnTo>
                  <a:pt x="3959" y="2077"/>
                </a:lnTo>
                <a:lnTo>
                  <a:pt x="3959" y="2072"/>
                </a:lnTo>
                <a:close/>
                <a:moveTo>
                  <a:pt x="3216" y="1764"/>
                </a:moveTo>
                <a:lnTo>
                  <a:pt x="3216" y="1780"/>
                </a:lnTo>
                <a:lnTo>
                  <a:pt x="3226" y="1790"/>
                </a:lnTo>
                <a:lnTo>
                  <a:pt x="3226" y="1800"/>
                </a:lnTo>
                <a:lnTo>
                  <a:pt x="3200" y="1934"/>
                </a:lnTo>
                <a:lnTo>
                  <a:pt x="3200" y="1939"/>
                </a:lnTo>
                <a:lnTo>
                  <a:pt x="3185" y="1949"/>
                </a:lnTo>
                <a:lnTo>
                  <a:pt x="3185" y="1964"/>
                </a:lnTo>
                <a:lnTo>
                  <a:pt x="3205" y="1964"/>
                </a:lnTo>
                <a:lnTo>
                  <a:pt x="3221" y="1959"/>
                </a:lnTo>
                <a:lnTo>
                  <a:pt x="3236" y="1949"/>
                </a:lnTo>
                <a:lnTo>
                  <a:pt x="3246" y="1939"/>
                </a:lnTo>
                <a:lnTo>
                  <a:pt x="3262" y="1928"/>
                </a:lnTo>
                <a:lnTo>
                  <a:pt x="3267" y="1913"/>
                </a:lnTo>
                <a:lnTo>
                  <a:pt x="3277" y="1877"/>
                </a:lnTo>
                <a:lnTo>
                  <a:pt x="3282" y="1841"/>
                </a:lnTo>
                <a:lnTo>
                  <a:pt x="3277" y="1821"/>
                </a:lnTo>
                <a:lnTo>
                  <a:pt x="3272" y="1805"/>
                </a:lnTo>
                <a:lnTo>
                  <a:pt x="3262" y="1790"/>
                </a:lnTo>
                <a:lnTo>
                  <a:pt x="3252" y="1780"/>
                </a:lnTo>
                <a:lnTo>
                  <a:pt x="3236" y="1769"/>
                </a:lnTo>
                <a:lnTo>
                  <a:pt x="3216" y="1764"/>
                </a:lnTo>
                <a:close/>
                <a:moveTo>
                  <a:pt x="3452" y="1805"/>
                </a:moveTo>
                <a:lnTo>
                  <a:pt x="3452" y="1805"/>
                </a:lnTo>
                <a:lnTo>
                  <a:pt x="3446" y="1805"/>
                </a:lnTo>
                <a:lnTo>
                  <a:pt x="3441" y="1811"/>
                </a:lnTo>
                <a:lnTo>
                  <a:pt x="3436" y="1811"/>
                </a:lnTo>
                <a:lnTo>
                  <a:pt x="3421" y="1805"/>
                </a:lnTo>
                <a:lnTo>
                  <a:pt x="3400" y="1795"/>
                </a:lnTo>
                <a:lnTo>
                  <a:pt x="3400" y="1811"/>
                </a:lnTo>
                <a:lnTo>
                  <a:pt x="3416" y="1821"/>
                </a:lnTo>
                <a:lnTo>
                  <a:pt x="3426" y="1836"/>
                </a:lnTo>
                <a:lnTo>
                  <a:pt x="3431" y="1852"/>
                </a:lnTo>
                <a:lnTo>
                  <a:pt x="3431" y="1872"/>
                </a:lnTo>
                <a:lnTo>
                  <a:pt x="3431" y="1877"/>
                </a:lnTo>
                <a:lnTo>
                  <a:pt x="3441" y="1882"/>
                </a:lnTo>
                <a:lnTo>
                  <a:pt x="3446" y="1877"/>
                </a:lnTo>
                <a:lnTo>
                  <a:pt x="3446" y="1872"/>
                </a:lnTo>
                <a:lnTo>
                  <a:pt x="3457" y="1816"/>
                </a:lnTo>
                <a:lnTo>
                  <a:pt x="3457" y="1811"/>
                </a:lnTo>
                <a:lnTo>
                  <a:pt x="3457" y="1805"/>
                </a:lnTo>
                <a:lnTo>
                  <a:pt x="3452" y="1805"/>
                </a:lnTo>
                <a:close/>
                <a:moveTo>
                  <a:pt x="2077" y="1569"/>
                </a:moveTo>
                <a:lnTo>
                  <a:pt x="2077" y="1585"/>
                </a:lnTo>
                <a:lnTo>
                  <a:pt x="2087" y="1595"/>
                </a:lnTo>
                <a:lnTo>
                  <a:pt x="2087" y="1605"/>
                </a:lnTo>
                <a:lnTo>
                  <a:pt x="2062" y="1739"/>
                </a:lnTo>
                <a:lnTo>
                  <a:pt x="2062" y="1749"/>
                </a:lnTo>
                <a:lnTo>
                  <a:pt x="2046" y="1754"/>
                </a:lnTo>
                <a:lnTo>
                  <a:pt x="2046" y="1769"/>
                </a:lnTo>
                <a:lnTo>
                  <a:pt x="2067" y="1769"/>
                </a:lnTo>
                <a:lnTo>
                  <a:pt x="2082" y="1764"/>
                </a:lnTo>
                <a:lnTo>
                  <a:pt x="2098" y="1759"/>
                </a:lnTo>
                <a:lnTo>
                  <a:pt x="2113" y="1749"/>
                </a:lnTo>
                <a:lnTo>
                  <a:pt x="2123" y="1734"/>
                </a:lnTo>
                <a:lnTo>
                  <a:pt x="2128" y="1718"/>
                </a:lnTo>
                <a:lnTo>
                  <a:pt x="2144" y="1682"/>
                </a:lnTo>
                <a:lnTo>
                  <a:pt x="2144" y="1646"/>
                </a:lnTo>
                <a:lnTo>
                  <a:pt x="2139" y="1631"/>
                </a:lnTo>
                <a:lnTo>
                  <a:pt x="2134" y="1616"/>
                </a:lnTo>
                <a:lnTo>
                  <a:pt x="2123" y="1600"/>
                </a:lnTo>
                <a:lnTo>
                  <a:pt x="2113" y="1585"/>
                </a:lnTo>
                <a:lnTo>
                  <a:pt x="2098" y="1580"/>
                </a:lnTo>
                <a:lnTo>
                  <a:pt x="2077" y="1569"/>
                </a:lnTo>
                <a:close/>
                <a:moveTo>
                  <a:pt x="3370" y="1831"/>
                </a:moveTo>
                <a:lnTo>
                  <a:pt x="3370" y="1831"/>
                </a:lnTo>
                <a:lnTo>
                  <a:pt x="3375" y="1816"/>
                </a:lnTo>
                <a:lnTo>
                  <a:pt x="3380" y="1811"/>
                </a:lnTo>
                <a:lnTo>
                  <a:pt x="3390" y="1805"/>
                </a:lnTo>
                <a:lnTo>
                  <a:pt x="3390" y="1795"/>
                </a:lnTo>
                <a:lnTo>
                  <a:pt x="3375" y="1790"/>
                </a:lnTo>
                <a:lnTo>
                  <a:pt x="3354" y="1795"/>
                </a:lnTo>
                <a:lnTo>
                  <a:pt x="3339" y="1800"/>
                </a:lnTo>
                <a:lnTo>
                  <a:pt x="3323" y="1811"/>
                </a:lnTo>
                <a:lnTo>
                  <a:pt x="3313" y="1826"/>
                </a:lnTo>
                <a:lnTo>
                  <a:pt x="3303" y="1841"/>
                </a:lnTo>
                <a:lnTo>
                  <a:pt x="3298" y="1862"/>
                </a:lnTo>
                <a:lnTo>
                  <a:pt x="3293" y="1882"/>
                </a:lnTo>
                <a:lnTo>
                  <a:pt x="3287" y="1918"/>
                </a:lnTo>
                <a:lnTo>
                  <a:pt x="3293" y="1939"/>
                </a:lnTo>
                <a:lnTo>
                  <a:pt x="3298" y="1954"/>
                </a:lnTo>
                <a:lnTo>
                  <a:pt x="3308" y="1964"/>
                </a:lnTo>
                <a:lnTo>
                  <a:pt x="3323" y="1980"/>
                </a:lnTo>
                <a:lnTo>
                  <a:pt x="3339" y="1985"/>
                </a:lnTo>
                <a:lnTo>
                  <a:pt x="3359" y="1990"/>
                </a:lnTo>
                <a:lnTo>
                  <a:pt x="3359" y="1975"/>
                </a:lnTo>
                <a:lnTo>
                  <a:pt x="3354" y="1975"/>
                </a:lnTo>
                <a:lnTo>
                  <a:pt x="3349" y="1964"/>
                </a:lnTo>
                <a:lnTo>
                  <a:pt x="3349" y="1949"/>
                </a:lnTo>
                <a:lnTo>
                  <a:pt x="3370" y="1831"/>
                </a:lnTo>
                <a:close/>
                <a:moveTo>
                  <a:pt x="3667" y="1949"/>
                </a:moveTo>
                <a:lnTo>
                  <a:pt x="3667" y="1949"/>
                </a:lnTo>
                <a:lnTo>
                  <a:pt x="3677" y="1959"/>
                </a:lnTo>
                <a:lnTo>
                  <a:pt x="3677" y="1975"/>
                </a:lnTo>
                <a:lnTo>
                  <a:pt x="3682" y="1980"/>
                </a:lnTo>
                <a:lnTo>
                  <a:pt x="3687" y="1985"/>
                </a:lnTo>
                <a:lnTo>
                  <a:pt x="3693" y="1980"/>
                </a:lnTo>
                <a:lnTo>
                  <a:pt x="3693" y="1975"/>
                </a:lnTo>
                <a:lnTo>
                  <a:pt x="3703" y="1918"/>
                </a:lnTo>
                <a:lnTo>
                  <a:pt x="3703" y="1913"/>
                </a:lnTo>
                <a:lnTo>
                  <a:pt x="3703" y="1908"/>
                </a:lnTo>
                <a:lnTo>
                  <a:pt x="3698" y="1903"/>
                </a:lnTo>
                <a:lnTo>
                  <a:pt x="3693" y="1908"/>
                </a:lnTo>
                <a:lnTo>
                  <a:pt x="3687" y="1913"/>
                </a:lnTo>
                <a:lnTo>
                  <a:pt x="3682" y="1923"/>
                </a:lnTo>
                <a:lnTo>
                  <a:pt x="3667" y="1934"/>
                </a:lnTo>
                <a:lnTo>
                  <a:pt x="3667" y="1949"/>
                </a:lnTo>
                <a:close/>
                <a:moveTo>
                  <a:pt x="3570" y="1836"/>
                </a:moveTo>
                <a:lnTo>
                  <a:pt x="3570" y="1836"/>
                </a:lnTo>
                <a:lnTo>
                  <a:pt x="3570" y="1826"/>
                </a:lnTo>
                <a:lnTo>
                  <a:pt x="3564" y="1826"/>
                </a:lnTo>
                <a:lnTo>
                  <a:pt x="3493" y="1816"/>
                </a:lnTo>
                <a:lnTo>
                  <a:pt x="3487" y="1816"/>
                </a:lnTo>
                <a:lnTo>
                  <a:pt x="3482" y="1821"/>
                </a:lnTo>
                <a:lnTo>
                  <a:pt x="3482" y="1826"/>
                </a:lnTo>
                <a:lnTo>
                  <a:pt x="3493" y="1836"/>
                </a:lnTo>
                <a:lnTo>
                  <a:pt x="3493" y="1841"/>
                </a:lnTo>
                <a:lnTo>
                  <a:pt x="3467" y="1980"/>
                </a:lnTo>
                <a:lnTo>
                  <a:pt x="3467" y="1985"/>
                </a:lnTo>
                <a:lnTo>
                  <a:pt x="3457" y="1990"/>
                </a:lnTo>
                <a:lnTo>
                  <a:pt x="3452" y="1990"/>
                </a:lnTo>
                <a:lnTo>
                  <a:pt x="3452" y="1995"/>
                </a:lnTo>
                <a:lnTo>
                  <a:pt x="3452" y="2005"/>
                </a:lnTo>
                <a:lnTo>
                  <a:pt x="3457" y="2005"/>
                </a:lnTo>
                <a:lnTo>
                  <a:pt x="3528" y="2016"/>
                </a:lnTo>
                <a:lnTo>
                  <a:pt x="3534" y="2016"/>
                </a:lnTo>
                <a:lnTo>
                  <a:pt x="3544" y="2011"/>
                </a:lnTo>
                <a:lnTo>
                  <a:pt x="3539" y="2005"/>
                </a:lnTo>
                <a:lnTo>
                  <a:pt x="3528" y="1995"/>
                </a:lnTo>
                <a:lnTo>
                  <a:pt x="3528" y="1990"/>
                </a:lnTo>
                <a:lnTo>
                  <a:pt x="3554" y="1852"/>
                </a:lnTo>
                <a:lnTo>
                  <a:pt x="3554" y="1846"/>
                </a:lnTo>
                <a:lnTo>
                  <a:pt x="3564" y="1841"/>
                </a:lnTo>
                <a:lnTo>
                  <a:pt x="3570" y="1841"/>
                </a:lnTo>
                <a:lnTo>
                  <a:pt x="3570" y="1836"/>
                </a:lnTo>
                <a:close/>
                <a:moveTo>
                  <a:pt x="3605" y="1831"/>
                </a:moveTo>
                <a:lnTo>
                  <a:pt x="3605" y="1831"/>
                </a:lnTo>
                <a:lnTo>
                  <a:pt x="3600" y="1831"/>
                </a:lnTo>
                <a:lnTo>
                  <a:pt x="3595" y="1841"/>
                </a:lnTo>
                <a:lnTo>
                  <a:pt x="3595" y="1846"/>
                </a:lnTo>
                <a:lnTo>
                  <a:pt x="3605" y="1852"/>
                </a:lnTo>
                <a:lnTo>
                  <a:pt x="3605" y="1862"/>
                </a:lnTo>
                <a:lnTo>
                  <a:pt x="3580" y="1995"/>
                </a:lnTo>
                <a:lnTo>
                  <a:pt x="3580" y="2005"/>
                </a:lnTo>
                <a:lnTo>
                  <a:pt x="3570" y="2011"/>
                </a:lnTo>
                <a:lnTo>
                  <a:pt x="3564" y="2011"/>
                </a:lnTo>
                <a:lnTo>
                  <a:pt x="3564" y="2016"/>
                </a:lnTo>
                <a:lnTo>
                  <a:pt x="3564" y="2021"/>
                </a:lnTo>
                <a:lnTo>
                  <a:pt x="3570" y="2026"/>
                </a:lnTo>
                <a:lnTo>
                  <a:pt x="3636" y="2036"/>
                </a:lnTo>
                <a:lnTo>
                  <a:pt x="3672" y="1846"/>
                </a:lnTo>
                <a:lnTo>
                  <a:pt x="3605" y="1831"/>
                </a:lnTo>
                <a:close/>
                <a:moveTo>
                  <a:pt x="1416" y="1600"/>
                </a:moveTo>
                <a:lnTo>
                  <a:pt x="1416" y="1600"/>
                </a:lnTo>
                <a:lnTo>
                  <a:pt x="1410" y="1605"/>
                </a:lnTo>
                <a:lnTo>
                  <a:pt x="1405" y="1610"/>
                </a:lnTo>
                <a:lnTo>
                  <a:pt x="1400" y="1621"/>
                </a:lnTo>
                <a:lnTo>
                  <a:pt x="1385" y="1631"/>
                </a:lnTo>
                <a:lnTo>
                  <a:pt x="1374" y="1636"/>
                </a:lnTo>
                <a:lnTo>
                  <a:pt x="1359" y="1636"/>
                </a:lnTo>
                <a:lnTo>
                  <a:pt x="1354" y="1652"/>
                </a:lnTo>
                <a:lnTo>
                  <a:pt x="1374" y="1652"/>
                </a:lnTo>
                <a:lnTo>
                  <a:pt x="1400" y="1641"/>
                </a:lnTo>
                <a:lnTo>
                  <a:pt x="1416" y="1626"/>
                </a:lnTo>
                <a:lnTo>
                  <a:pt x="1421" y="1610"/>
                </a:lnTo>
                <a:lnTo>
                  <a:pt x="1421" y="1605"/>
                </a:lnTo>
                <a:lnTo>
                  <a:pt x="1416" y="1600"/>
                </a:lnTo>
                <a:close/>
                <a:moveTo>
                  <a:pt x="928" y="1380"/>
                </a:moveTo>
                <a:lnTo>
                  <a:pt x="928" y="1380"/>
                </a:lnTo>
                <a:lnTo>
                  <a:pt x="918" y="1380"/>
                </a:lnTo>
                <a:lnTo>
                  <a:pt x="913" y="1385"/>
                </a:lnTo>
                <a:lnTo>
                  <a:pt x="918" y="1390"/>
                </a:lnTo>
                <a:lnTo>
                  <a:pt x="923" y="1395"/>
                </a:lnTo>
                <a:lnTo>
                  <a:pt x="923" y="1400"/>
                </a:lnTo>
                <a:lnTo>
                  <a:pt x="923" y="1410"/>
                </a:lnTo>
                <a:lnTo>
                  <a:pt x="903" y="1544"/>
                </a:lnTo>
                <a:lnTo>
                  <a:pt x="898" y="1554"/>
                </a:lnTo>
                <a:lnTo>
                  <a:pt x="892" y="1554"/>
                </a:lnTo>
                <a:lnTo>
                  <a:pt x="887" y="1559"/>
                </a:lnTo>
                <a:lnTo>
                  <a:pt x="882" y="1559"/>
                </a:lnTo>
                <a:lnTo>
                  <a:pt x="887" y="1569"/>
                </a:lnTo>
                <a:lnTo>
                  <a:pt x="892" y="1569"/>
                </a:lnTo>
                <a:lnTo>
                  <a:pt x="959" y="1580"/>
                </a:lnTo>
                <a:lnTo>
                  <a:pt x="990" y="1390"/>
                </a:lnTo>
                <a:lnTo>
                  <a:pt x="928" y="1380"/>
                </a:lnTo>
                <a:close/>
                <a:moveTo>
                  <a:pt x="1005" y="1390"/>
                </a:moveTo>
                <a:lnTo>
                  <a:pt x="1000" y="1405"/>
                </a:lnTo>
                <a:lnTo>
                  <a:pt x="1010" y="1410"/>
                </a:lnTo>
                <a:lnTo>
                  <a:pt x="1015" y="1421"/>
                </a:lnTo>
                <a:lnTo>
                  <a:pt x="1010" y="1436"/>
                </a:lnTo>
                <a:lnTo>
                  <a:pt x="995" y="1544"/>
                </a:lnTo>
                <a:lnTo>
                  <a:pt x="990" y="1559"/>
                </a:lnTo>
                <a:lnTo>
                  <a:pt x="985" y="1569"/>
                </a:lnTo>
                <a:lnTo>
                  <a:pt x="974" y="1569"/>
                </a:lnTo>
                <a:lnTo>
                  <a:pt x="969" y="1585"/>
                </a:lnTo>
                <a:lnTo>
                  <a:pt x="985" y="1585"/>
                </a:lnTo>
                <a:lnTo>
                  <a:pt x="1005" y="1585"/>
                </a:lnTo>
                <a:lnTo>
                  <a:pt x="1021" y="1575"/>
                </a:lnTo>
                <a:lnTo>
                  <a:pt x="1036" y="1569"/>
                </a:lnTo>
                <a:lnTo>
                  <a:pt x="1046" y="1554"/>
                </a:lnTo>
                <a:lnTo>
                  <a:pt x="1056" y="1544"/>
                </a:lnTo>
                <a:lnTo>
                  <a:pt x="1067" y="1523"/>
                </a:lnTo>
                <a:lnTo>
                  <a:pt x="1072" y="1503"/>
                </a:lnTo>
                <a:lnTo>
                  <a:pt x="1072" y="1477"/>
                </a:lnTo>
                <a:lnTo>
                  <a:pt x="1067" y="1457"/>
                </a:lnTo>
                <a:lnTo>
                  <a:pt x="1062" y="1441"/>
                </a:lnTo>
                <a:lnTo>
                  <a:pt x="1056" y="1426"/>
                </a:lnTo>
                <a:lnTo>
                  <a:pt x="1046" y="1410"/>
                </a:lnTo>
                <a:lnTo>
                  <a:pt x="1031" y="1405"/>
                </a:lnTo>
                <a:lnTo>
                  <a:pt x="1021" y="1395"/>
                </a:lnTo>
                <a:lnTo>
                  <a:pt x="1005" y="1390"/>
                </a:lnTo>
                <a:close/>
                <a:moveTo>
                  <a:pt x="867" y="1503"/>
                </a:moveTo>
                <a:lnTo>
                  <a:pt x="867" y="1503"/>
                </a:lnTo>
                <a:lnTo>
                  <a:pt x="862" y="1508"/>
                </a:lnTo>
                <a:lnTo>
                  <a:pt x="856" y="1513"/>
                </a:lnTo>
                <a:lnTo>
                  <a:pt x="846" y="1523"/>
                </a:lnTo>
                <a:lnTo>
                  <a:pt x="836" y="1534"/>
                </a:lnTo>
                <a:lnTo>
                  <a:pt x="821" y="1539"/>
                </a:lnTo>
                <a:lnTo>
                  <a:pt x="805" y="1539"/>
                </a:lnTo>
                <a:lnTo>
                  <a:pt x="805" y="1554"/>
                </a:lnTo>
                <a:lnTo>
                  <a:pt x="862" y="1564"/>
                </a:lnTo>
                <a:lnTo>
                  <a:pt x="872" y="1513"/>
                </a:lnTo>
                <a:lnTo>
                  <a:pt x="872" y="1508"/>
                </a:lnTo>
                <a:lnTo>
                  <a:pt x="867" y="1503"/>
                </a:lnTo>
                <a:close/>
                <a:moveTo>
                  <a:pt x="887" y="1426"/>
                </a:moveTo>
                <a:lnTo>
                  <a:pt x="892" y="1375"/>
                </a:lnTo>
                <a:lnTo>
                  <a:pt x="836" y="1364"/>
                </a:lnTo>
                <a:lnTo>
                  <a:pt x="836" y="1380"/>
                </a:lnTo>
                <a:lnTo>
                  <a:pt x="851" y="1385"/>
                </a:lnTo>
                <a:lnTo>
                  <a:pt x="862" y="1395"/>
                </a:lnTo>
                <a:lnTo>
                  <a:pt x="867" y="1410"/>
                </a:lnTo>
                <a:lnTo>
                  <a:pt x="872" y="1421"/>
                </a:lnTo>
                <a:lnTo>
                  <a:pt x="872" y="1426"/>
                </a:lnTo>
                <a:lnTo>
                  <a:pt x="877" y="1431"/>
                </a:lnTo>
                <a:lnTo>
                  <a:pt x="882" y="1431"/>
                </a:lnTo>
                <a:lnTo>
                  <a:pt x="887" y="1426"/>
                </a:lnTo>
                <a:close/>
                <a:moveTo>
                  <a:pt x="1180" y="1451"/>
                </a:moveTo>
                <a:lnTo>
                  <a:pt x="1180" y="1451"/>
                </a:lnTo>
                <a:lnTo>
                  <a:pt x="1180" y="1441"/>
                </a:lnTo>
                <a:lnTo>
                  <a:pt x="1190" y="1441"/>
                </a:lnTo>
                <a:lnTo>
                  <a:pt x="1195" y="1436"/>
                </a:lnTo>
                <a:lnTo>
                  <a:pt x="1195" y="1431"/>
                </a:lnTo>
                <a:lnTo>
                  <a:pt x="1190" y="1426"/>
                </a:lnTo>
                <a:lnTo>
                  <a:pt x="1113" y="1410"/>
                </a:lnTo>
                <a:lnTo>
                  <a:pt x="1108" y="1410"/>
                </a:lnTo>
                <a:lnTo>
                  <a:pt x="1103" y="1416"/>
                </a:lnTo>
                <a:lnTo>
                  <a:pt x="1103" y="1421"/>
                </a:lnTo>
                <a:lnTo>
                  <a:pt x="1108" y="1426"/>
                </a:lnTo>
                <a:lnTo>
                  <a:pt x="1118" y="1431"/>
                </a:lnTo>
                <a:lnTo>
                  <a:pt x="1113" y="1441"/>
                </a:lnTo>
                <a:lnTo>
                  <a:pt x="1092" y="1564"/>
                </a:lnTo>
                <a:lnTo>
                  <a:pt x="1092" y="1569"/>
                </a:lnTo>
                <a:lnTo>
                  <a:pt x="1098" y="1580"/>
                </a:lnTo>
                <a:lnTo>
                  <a:pt x="1103" y="1590"/>
                </a:lnTo>
                <a:lnTo>
                  <a:pt x="1113" y="1600"/>
                </a:lnTo>
                <a:lnTo>
                  <a:pt x="1139" y="1616"/>
                </a:lnTo>
                <a:lnTo>
                  <a:pt x="1164" y="1621"/>
                </a:lnTo>
                <a:lnTo>
                  <a:pt x="1169" y="1605"/>
                </a:lnTo>
                <a:lnTo>
                  <a:pt x="1159" y="1595"/>
                </a:lnTo>
                <a:lnTo>
                  <a:pt x="1154" y="1590"/>
                </a:lnTo>
                <a:lnTo>
                  <a:pt x="1159" y="1575"/>
                </a:lnTo>
                <a:lnTo>
                  <a:pt x="1180" y="1451"/>
                </a:lnTo>
                <a:close/>
                <a:moveTo>
                  <a:pt x="1282" y="831"/>
                </a:moveTo>
                <a:lnTo>
                  <a:pt x="1149" y="810"/>
                </a:lnTo>
                <a:lnTo>
                  <a:pt x="1133" y="810"/>
                </a:lnTo>
                <a:lnTo>
                  <a:pt x="1128" y="816"/>
                </a:lnTo>
                <a:lnTo>
                  <a:pt x="1123" y="821"/>
                </a:lnTo>
                <a:lnTo>
                  <a:pt x="1128" y="831"/>
                </a:lnTo>
                <a:lnTo>
                  <a:pt x="1128" y="836"/>
                </a:lnTo>
                <a:lnTo>
                  <a:pt x="1144" y="841"/>
                </a:lnTo>
                <a:lnTo>
                  <a:pt x="1149" y="846"/>
                </a:lnTo>
                <a:lnTo>
                  <a:pt x="1149" y="857"/>
                </a:lnTo>
                <a:lnTo>
                  <a:pt x="1149" y="872"/>
                </a:lnTo>
                <a:lnTo>
                  <a:pt x="1103" y="1139"/>
                </a:lnTo>
                <a:lnTo>
                  <a:pt x="1098" y="1154"/>
                </a:lnTo>
                <a:lnTo>
                  <a:pt x="1092" y="1159"/>
                </a:lnTo>
                <a:lnTo>
                  <a:pt x="1077" y="1164"/>
                </a:lnTo>
                <a:lnTo>
                  <a:pt x="1072" y="1164"/>
                </a:lnTo>
                <a:lnTo>
                  <a:pt x="1067" y="1175"/>
                </a:lnTo>
                <a:lnTo>
                  <a:pt x="1067" y="1185"/>
                </a:lnTo>
                <a:lnTo>
                  <a:pt x="1072" y="1190"/>
                </a:lnTo>
                <a:lnTo>
                  <a:pt x="1087" y="1195"/>
                </a:lnTo>
                <a:lnTo>
                  <a:pt x="1215" y="1216"/>
                </a:lnTo>
                <a:lnTo>
                  <a:pt x="1282" y="831"/>
                </a:lnTo>
                <a:close/>
                <a:moveTo>
                  <a:pt x="836" y="1493"/>
                </a:moveTo>
                <a:lnTo>
                  <a:pt x="836" y="1493"/>
                </a:lnTo>
                <a:lnTo>
                  <a:pt x="836" y="1498"/>
                </a:lnTo>
                <a:lnTo>
                  <a:pt x="841" y="1503"/>
                </a:lnTo>
                <a:lnTo>
                  <a:pt x="846" y="1503"/>
                </a:lnTo>
                <a:lnTo>
                  <a:pt x="846" y="1498"/>
                </a:lnTo>
                <a:lnTo>
                  <a:pt x="851" y="1493"/>
                </a:lnTo>
                <a:lnTo>
                  <a:pt x="862" y="1436"/>
                </a:lnTo>
                <a:lnTo>
                  <a:pt x="862" y="1431"/>
                </a:lnTo>
                <a:lnTo>
                  <a:pt x="856" y="1426"/>
                </a:lnTo>
                <a:lnTo>
                  <a:pt x="856" y="1421"/>
                </a:lnTo>
                <a:lnTo>
                  <a:pt x="846" y="1426"/>
                </a:lnTo>
                <a:lnTo>
                  <a:pt x="846" y="1431"/>
                </a:lnTo>
                <a:lnTo>
                  <a:pt x="836" y="1441"/>
                </a:lnTo>
                <a:lnTo>
                  <a:pt x="821" y="1451"/>
                </a:lnTo>
                <a:lnTo>
                  <a:pt x="821" y="1467"/>
                </a:lnTo>
                <a:lnTo>
                  <a:pt x="831" y="1477"/>
                </a:lnTo>
                <a:lnTo>
                  <a:pt x="836" y="1493"/>
                </a:lnTo>
                <a:close/>
                <a:moveTo>
                  <a:pt x="2026" y="1734"/>
                </a:moveTo>
                <a:lnTo>
                  <a:pt x="2046" y="1600"/>
                </a:lnTo>
                <a:lnTo>
                  <a:pt x="2051" y="1590"/>
                </a:lnTo>
                <a:lnTo>
                  <a:pt x="2067" y="1585"/>
                </a:lnTo>
                <a:lnTo>
                  <a:pt x="2067" y="1569"/>
                </a:lnTo>
                <a:lnTo>
                  <a:pt x="2046" y="1569"/>
                </a:lnTo>
                <a:lnTo>
                  <a:pt x="2031" y="1575"/>
                </a:lnTo>
                <a:lnTo>
                  <a:pt x="2016" y="1580"/>
                </a:lnTo>
                <a:lnTo>
                  <a:pt x="2000" y="1590"/>
                </a:lnTo>
                <a:lnTo>
                  <a:pt x="1990" y="1605"/>
                </a:lnTo>
                <a:lnTo>
                  <a:pt x="1980" y="1621"/>
                </a:lnTo>
                <a:lnTo>
                  <a:pt x="1969" y="1657"/>
                </a:lnTo>
                <a:lnTo>
                  <a:pt x="1969" y="1693"/>
                </a:lnTo>
                <a:lnTo>
                  <a:pt x="1975" y="1708"/>
                </a:lnTo>
                <a:lnTo>
                  <a:pt x="1980" y="1723"/>
                </a:lnTo>
                <a:lnTo>
                  <a:pt x="1990" y="1739"/>
                </a:lnTo>
                <a:lnTo>
                  <a:pt x="2000" y="1749"/>
                </a:lnTo>
                <a:lnTo>
                  <a:pt x="2016" y="1759"/>
                </a:lnTo>
                <a:lnTo>
                  <a:pt x="2031" y="1769"/>
                </a:lnTo>
                <a:lnTo>
                  <a:pt x="2036" y="1754"/>
                </a:lnTo>
                <a:lnTo>
                  <a:pt x="2026" y="1744"/>
                </a:lnTo>
                <a:lnTo>
                  <a:pt x="2026" y="1734"/>
                </a:lnTo>
                <a:close/>
                <a:moveTo>
                  <a:pt x="615" y="1508"/>
                </a:moveTo>
                <a:lnTo>
                  <a:pt x="615" y="1508"/>
                </a:lnTo>
                <a:lnTo>
                  <a:pt x="610" y="1503"/>
                </a:lnTo>
                <a:lnTo>
                  <a:pt x="605" y="1493"/>
                </a:lnTo>
                <a:lnTo>
                  <a:pt x="595" y="1323"/>
                </a:lnTo>
                <a:lnTo>
                  <a:pt x="539" y="1313"/>
                </a:lnTo>
                <a:lnTo>
                  <a:pt x="533" y="1328"/>
                </a:lnTo>
                <a:lnTo>
                  <a:pt x="539" y="1446"/>
                </a:lnTo>
                <a:lnTo>
                  <a:pt x="508" y="1441"/>
                </a:lnTo>
                <a:lnTo>
                  <a:pt x="503" y="1451"/>
                </a:lnTo>
                <a:lnTo>
                  <a:pt x="539" y="1462"/>
                </a:lnTo>
                <a:lnTo>
                  <a:pt x="544" y="1482"/>
                </a:lnTo>
                <a:lnTo>
                  <a:pt x="544" y="1493"/>
                </a:lnTo>
                <a:lnTo>
                  <a:pt x="533" y="1498"/>
                </a:lnTo>
                <a:lnTo>
                  <a:pt x="528" y="1498"/>
                </a:lnTo>
                <a:lnTo>
                  <a:pt x="528" y="1503"/>
                </a:lnTo>
                <a:lnTo>
                  <a:pt x="533" y="1508"/>
                </a:lnTo>
                <a:lnTo>
                  <a:pt x="539" y="1513"/>
                </a:lnTo>
                <a:lnTo>
                  <a:pt x="605" y="1523"/>
                </a:lnTo>
                <a:lnTo>
                  <a:pt x="610" y="1523"/>
                </a:lnTo>
                <a:lnTo>
                  <a:pt x="615" y="1523"/>
                </a:lnTo>
                <a:lnTo>
                  <a:pt x="621" y="1518"/>
                </a:lnTo>
                <a:lnTo>
                  <a:pt x="615" y="1513"/>
                </a:lnTo>
                <a:lnTo>
                  <a:pt x="615" y="1508"/>
                </a:lnTo>
                <a:close/>
                <a:moveTo>
                  <a:pt x="759" y="1349"/>
                </a:moveTo>
                <a:lnTo>
                  <a:pt x="759" y="1349"/>
                </a:lnTo>
                <a:lnTo>
                  <a:pt x="754" y="1349"/>
                </a:lnTo>
                <a:lnTo>
                  <a:pt x="749" y="1359"/>
                </a:lnTo>
                <a:lnTo>
                  <a:pt x="749" y="1364"/>
                </a:lnTo>
                <a:lnTo>
                  <a:pt x="754" y="1364"/>
                </a:lnTo>
                <a:lnTo>
                  <a:pt x="759" y="1369"/>
                </a:lnTo>
                <a:lnTo>
                  <a:pt x="759" y="1380"/>
                </a:lnTo>
                <a:lnTo>
                  <a:pt x="733" y="1513"/>
                </a:lnTo>
                <a:lnTo>
                  <a:pt x="733" y="1523"/>
                </a:lnTo>
                <a:lnTo>
                  <a:pt x="723" y="1528"/>
                </a:lnTo>
                <a:lnTo>
                  <a:pt x="718" y="1528"/>
                </a:lnTo>
                <a:lnTo>
                  <a:pt x="718" y="1534"/>
                </a:lnTo>
                <a:lnTo>
                  <a:pt x="723" y="1539"/>
                </a:lnTo>
                <a:lnTo>
                  <a:pt x="728" y="1544"/>
                </a:lnTo>
                <a:lnTo>
                  <a:pt x="795" y="1554"/>
                </a:lnTo>
                <a:lnTo>
                  <a:pt x="826" y="1364"/>
                </a:lnTo>
                <a:lnTo>
                  <a:pt x="759" y="1349"/>
                </a:lnTo>
                <a:close/>
                <a:moveTo>
                  <a:pt x="692" y="1098"/>
                </a:moveTo>
                <a:lnTo>
                  <a:pt x="692" y="1098"/>
                </a:lnTo>
                <a:lnTo>
                  <a:pt x="682" y="1092"/>
                </a:lnTo>
                <a:lnTo>
                  <a:pt x="677" y="1087"/>
                </a:lnTo>
                <a:lnTo>
                  <a:pt x="677" y="1067"/>
                </a:lnTo>
                <a:lnTo>
                  <a:pt x="723" y="800"/>
                </a:lnTo>
                <a:lnTo>
                  <a:pt x="728" y="780"/>
                </a:lnTo>
                <a:lnTo>
                  <a:pt x="733" y="774"/>
                </a:lnTo>
                <a:lnTo>
                  <a:pt x="749" y="774"/>
                </a:lnTo>
                <a:lnTo>
                  <a:pt x="754" y="769"/>
                </a:lnTo>
                <a:lnTo>
                  <a:pt x="759" y="759"/>
                </a:lnTo>
                <a:lnTo>
                  <a:pt x="759" y="754"/>
                </a:lnTo>
                <a:lnTo>
                  <a:pt x="754" y="749"/>
                </a:lnTo>
                <a:lnTo>
                  <a:pt x="744" y="744"/>
                </a:lnTo>
                <a:lnTo>
                  <a:pt x="610" y="718"/>
                </a:lnTo>
                <a:lnTo>
                  <a:pt x="554" y="1046"/>
                </a:lnTo>
                <a:lnTo>
                  <a:pt x="549" y="1062"/>
                </a:lnTo>
                <a:lnTo>
                  <a:pt x="544" y="1067"/>
                </a:lnTo>
                <a:lnTo>
                  <a:pt x="533" y="1072"/>
                </a:lnTo>
                <a:lnTo>
                  <a:pt x="523" y="1072"/>
                </a:lnTo>
                <a:lnTo>
                  <a:pt x="518" y="1082"/>
                </a:lnTo>
                <a:lnTo>
                  <a:pt x="518" y="1092"/>
                </a:lnTo>
                <a:lnTo>
                  <a:pt x="523" y="1098"/>
                </a:lnTo>
                <a:lnTo>
                  <a:pt x="533" y="1103"/>
                </a:lnTo>
                <a:lnTo>
                  <a:pt x="677" y="1123"/>
                </a:lnTo>
                <a:lnTo>
                  <a:pt x="687" y="1123"/>
                </a:lnTo>
                <a:lnTo>
                  <a:pt x="697" y="1118"/>
                </a:lnTo>
                <a:lnTo>
                  <a:pt x="703" y="1113"/>
                </a:lnTo>
                <a:lnTo>
                  <a:pt x="697" y="1103"/>
                </a:lnTo>
                <a:lnTo>
                  <a:pt x="692" y="1098"/>
                </a:lnTo>
                <a:close/>
                <a:moveTo>
                  <a:pt x="1277" y="1446"/>
                </a:moveTo>
                <a:lnTo>
                  <a:pt x="1277" y="1446"/>
                </a:lnTo>
                <a:lnTo>
                  <a:pt x="1277" y="1441"/>
                </a:lnTo>
                <a:lnTo>
                  <a:pt x="1267" y="1436"/>
                </a:lnTo>
                <a:lnTo>
                  <a:pt x="1236" y="1431"/>
                </a:lnTo>
                <a:lnTo>
                  <a:pt x="1231" y="1431"/>
                </a:lnTo>
                <a:lnTo>
                  <a:pt x="1226" y="1431"/>
                </a:lnTo>
                <a:lnTo>
                  <a:pt x="1226" y="1436"/>
                </a:lnTo>
                <a:lnTo>
                  <a:pt x="1226" y="1441"/>
                </a:lnTo>
                <a:lnTo>
                  <a:pt x="1231" y="1446"/>
                </a:lnTo>
                <a:lnTo>
                  <a:pt x="1236" y="1457"/>
                </a:lnTo>
                <a:lnTo>
                  <a:pt x="1236" y="1472"/>
                </a:lnTo>
                <a:lnTo>
                  <a:pt x="1221" y="1569"/>
                </a:lnTo>
                <a:lnTo>
                  <a:pt x="1215" y="1585"/>
                </a:lnTo>
                <a:lnTo>
                  <a:pt x="1210" y="1595"/>
                </a:lnTo>
                <a:lnTo>
                  <a:pt x="1195" y="1605"/>
                </a:lnTo>
                <a:lnTo>
                  <a:pt x="1180" y="1605"/>
                </a:lnTo>
                <a:lnTo>
                  <a:pt x="1180" y="1621"/>
                </a:lnTo>
                <a:lnTo>
                  <a:pt x="1195" y="1621"/>
                </a:lnTo>
                <a:lnTo>
                  <a:pt x="1210" y="1616"/>
                </a:lnTo>
                <a:lnTo>
                  <a:pt x="1226" y="1600"/>
                </a:lnTo>
                <a:lnTo>
                  <a:pt x="1236" y="1575"/>
                </a:lnTo>
                <a:lnTo>
                  <a:pt x="1251" y="1477"/>
                </a:lnTo>
                <a:lnTo>
                  <a:pt x="1262" y="1462"/>
                </a:lnTo>
                <a:lnTo>
                  <a:pt x="1267" y="1451"/>
                </a:lnTo>
                <a:lnTo>
                  <a:pt x="1277" y="1451"/>
                </a:lnTo>
                <a:lnTo>
                  <a:pt x="1277" y="1446"/>
                </a:lnTo>
                <a:close/>
                <a:moveTo>
                  <a:pt x="1964" y="1231"/>
                </a:moveTo>
                <a:lnTo>
                  <a:pt x="1964" y="1231"/>
                </a:lnTo>
                <a:lnTo>
                  <a:pt x="1959" y="1231"/>
                </a:lnTo>
                <a:lnTo>
                  <a:pt x="1954" y="1231"/>
                </a:lnTo>
                <a:lnTo>
                  <a:pt x="1944" y="1241"/>
                </a:lnTo>
                <a:lnTo>
                  <a:pt x="1928" y="1267"/>
                </a:lnTo>
                <a:lnTo>
                  <a:pt x="1908" y="1282"/>
                </a:lnTo>
                <a:lnTo>
                  <a:pt x="1877" y="1298"/>
                </a:lnTo>
                <a:lnTo>
                  <a:pt x="1851" y="1303"/>
                </a:lnTo>
                <a:lnTo>
                  <a:pt x="1846" y="1328"/>
                </a:lnTo>
                <a:lnTo>
                  <a:pt x="1867" y="1334"/>
                </a:lnTo>
                <a:lnTo>
                  <a:pt x="1887" y="1328"/>
                </a:lnTo>
                <a:lnTo>
                  <a:pt x="1908" y="1318"/>
                </a:lnTo>
                <a:lnTo>
                  <a:pt x="1928" y="1308"/>
                </a:lnTo>
                <a:lnTo>
                  <a:pt x="1944" y="1298"/>
                </a:lnTo>
                <a:lnTo>
                  <a:pt x="1959" y="1282"/>
                </a:lnTo>
                <a:lnTo>
                  <a:pt x="1969" y="1267"/>
                </a:lnTo>
                <a:lnTo>
                  <a:pt x="1980" y="1246"/>
                </a:lnTo>
                <a:lnTo>
                  <a:pt x="1975" y="1236"/>
                </a:lnTo>
                <a:lnTo>
                  <a:pt x="1969" y="1231"/>
                </a:lnTo>
                <a:lnTo>
                  <a:pt x="1964" y="1231"/>
                </a:lnTo>
                <a:close/>
                <a:moveTo>
                  <a:pt x="1764" y="1662"/>
                </a:moveTo>
                <a:lnTo>
                  <a:pt x="1764" y="1662"/>
                </a:lnTo>
                <a:lnTo>
                  <a:pt x="1754" y="1662"/>
                </a:lnTo>
                <a:lnTo>
                  <a:pt x="1754" y="1667"/>
                </a:lnTo>
                <a:lnTo>
                  <a:pt x="1744" y="1677"/>
                </a:lnTo>
                <a:lnTo>
                  <a:pt x="1733" y="1687"/>
                </a:lnTo>
                <a:lnTo>
                  <a:pt x="1718" y="1693"/>
                </a:lnTo>
                <a:lnTo>
                  <a:pt x="1703" y="1698"/>
                </a:lnTo>
                <a:lnTo>
                  <a:pt x="1703" y="1713"/>
                </a:lnTo>
                <a:lnTo>
                  <a:pt x="1723" y="1708"/>
                </a:lnTo>
                <a:lnTo>
                  <a:pt x="1744" y="1703"/>
                </a:lnTo>
                <a:lnTo>
                  <a:pt x="1759" y="1687"/>
                </a:lnTo>
                <a:lnTo>
                  <a:pt x="1769" y="1672"/>
                </a:lnTo>
                <a:lnTo>
                  <a:pt x="1769" y="1667"/>
                </a:lnTo>
                <a:lnTo>
                  <a:pt x="1764" y="1662"/>
                </a:lnTo>
                <a:close/>
                <a:moveTo>
                  <a:pt x="1821" y="1713"/>
                </a:moveTo>
                <a:lnTo>
                  <a:pt x="1821" y="1713"/>
                </a:lnTo>
                <a:lnTo>
                  <a:pt x="1816" y="1703"/>
                </a:lnTo>
                <a:lnTo>
                  <a:pt x="1816" y="1687"/>
                </a:lnTo>
                <a:lnTo>
                  <a:pt x="1857" y="1605"/>
                </a:lnTo>
                <a:lnTo>
                  <a:pt x="1851" y="1575"/>
                </a:lnTo>
                <a:lnTo>
                  <a:pt x="1805" y="1682"/>
                </a:lnTo>
                <a:lnTo>
                  <a:pt x="1790" y="1698"/>
                </a:lnTo>
                <a:lnTo>
                  <a:pt x="1780" y="1703"/>
                </a:lnTo>
                <a:lnTo>
                  <a:pt x="1775" y="1708"/>
                </a:lnTo>
                <a:lnTo>
                  <a:pt x="1769" y="1713"/>
                </a:lnTo>
                <a:lnTo>
                  <a:pt x="1769" y="1718"/>
                </a:lnTo>
                <a:lnTo>
                  <a:pt x="1775" y="1718"/>
                </a:lnTo>
                <a:lnTo>
                  <a:pt x="1785" y="1723"/>
                </a:lnTo>
                <a:lnTo>
                  <a:pt x="1810" y="1728"/>
                </a:lnTo>
                <a:lnTo>
                  <a:pt x="1821" y="1728"/>
                </a:lnTo>
                <a:lnTo>
                  <a:pt x="1826" y="1723"/>
                </a:lnTo>
                <a:lnTo>
                  <a:pt x="1826" y="1718"/>
                </a:lnTo>
                <a:lnTo>
                  <a:pt x="1821" y="1713"/>
                </a:lnTo>
                <a:close/>
                <a:moveTo>
                  <a:pt x="1698" y="1718"/>
                </a:moveTo>
                <a:lnTo>
                  <a:pt x="1687" y="1713"/>
                </a:lnTo>
                <a:lnTo>
                  <a:pt x="1692" y="1693"/>
                </a:lnTo>
                <a:lnTo>
                  <a:pt x="1687" y="1687"/>
                </a:lnTo>
                <a:lnTo>
                  <a:pt x="1682" y="1682"/>
                </a:lnTo>
                <a:lnTo>
                  <a:pt x="1682" y="1667"/>
                </a:lnTo>
                <a:lnTo>
                  <a:pt x="1703" y="1549"/>
                </a:lnTo>
                <a:lnTo>
                  <a:pt x="1708" y="1534"/>
                </a:lnTo>
                <a:lnTo>
                  <a:pt x="1713" y="1528"/>
                </a:lnTo>
                <a:lnTo>
                  <a:pt x="1723" y="1523"/>
                </a:lnTo>
                <a:lnTo>
                  <a:pt x="1723" y="1513"/>
                </a:lnTo>
                <a:lnTo>
                  <a:pt x="1708" y="1508"/>
                </a:lnTo>
                <a:lnTo>
                  <a:pt x="1687" y="1513"/>
                </a:lnTo>
                <a:lnTo>
                  <a:pt x="1672" y="1518"/>
                </a:lnTo>
                <a:lnTo>
                  <a:pt x="1662" y="1528"/>
                </a:lnTo>
                <a:lnTo>
                  <a:pt x="1646" y="1544"/>
                </a:lnTo>
                <a:lnTo>
                  <a:pt x="1636" y="1559"/>
                </a:lnTo>
                <a:lnTo>
                  <a:pt x="1631" y="1580"/>
                </a:lnTo>
                <a:lnTo>
                  <a:pt x="1626" y="1600"/>
                </a:lnTo>
                <a:lnTo>
                  <a:pt x="1621" y="1631"/>
                </a:lnTo>
                <a:lnTo>
                  <a:pt x="1631" y="1662"/>
                </a:lnTo>
                <a:lnTo>
                  <a:pt x="1646" y="1687"/>
                </a:lnTo>
                <a:lnTo>
                  <a:pt x="1657" y="1698"/>
                </a:lnTo>
                <a:lnTo>
                  <a:pt x="1672" y="1703"/>
                </a:lnTo>
                <a:lnTo>
                  <a:pt x="1667" y="1718"/>
                </a:lnTo>
                <a:lnTo>
                  <a:pt x="1667" y="1723"/>
                </a:lnTo>
                <a:lnTo>
                  <a:pt x="1677" y="1728"/>
                </a:lnTo>
                <a:lnTo>
                  <a:pt x="1677" y="1744"/>
                </a:lnTo>
                <a:lnTo>
                  <a:pt x="1662" y="1739"/>
                </a:lnTo>
                <a:lnTo>
                  <a:pt x="1657" y="1764"/>
                </a:lnTo>
                <a:lnTo>
                  <a:pt x="1687" y="1764"/>
                </a:lnTo>
                <a:lnTo>
                  <a:pt x="1692" y="1764"/>
                </a:lnTo>
                <a:lnTo>
                  <a:pt x="1698" y="1754"/>
                </a:lnTo>
                <a:lnTo>
                  <a:pt x="1703" y="1728"/>
                </a:lnTo>
                <a:lnTo>
                  <a:pt x="1703" y="1718"/>
                </a:lnTo>
                <a:lnTo>
                  <a:pt x="1698" y="1718"/>
                </a:lnTo>
                <a:close/>
                <a:moveTo>
                  <a:pt x="1903" y="1498"/>
                </a:moveTo>
                <a:lnTo>
                  <a:pt x="1903" y="1498"/>
                </a:lnTo>
                <a:lnTo>
                  <a:pt x="1882" y="1487"/>
                </a:lnTo>
                <a:lnTo>
                  <a:pt x="1872" y="1493"/>
                </a:lnTo>
                <a:lnTo>
                  <a:pt x="1862" y="1498"/>
                </a:lnTo>
                <a:lnTo>
                  <a:pt x="1851" y="1508"/>
                </a:lnTo>
                <a:lnTo>
                  <a:pt x="1846" y="1518"/>
                </a:lnTo>
                <a:lnTo>
                  <a:pt x="1872" y="1523"/>
                </a:lnTo>
                <a:lnTo>
                  <a:pt x="1877" y="1518"/>
                </a:lnTo>
                <a:lnTo>
                  <a:pt x="1892" y="1518"/>
                </a:lnTo>
                <a:lnTo>
                  <a:pt x="1903" y="1528"/>
                </a:lnTo>
                <a:lnTo>
                  <a:pt x="1913" y="1534"/>
                </a:lnTo>
                <a:lnTo>
                  <a:pt x="1923" y="1534"/>
                </a:lnTo>
                <a:lnTo>
                  <a:pt x="1933" y="1523"/>
                </a:lnTo>
                <a:lnTo>
                  <a:pt x="1944" y="1513"/>
                </a:lnTo>
                <a:lnTo>
                  <a:pt x="1949" y="1503"/>
                </a:lnTo>
                <a:lnTo>
                  <a:pt x="1928" y="1498"/>
                </a:lnTo>
                <a:lnTo>
                  <a:pt x="1918" y="1503"/>
                </a:lnTo>
                <a:lnTo>
                  <a:pt x="1903" y="1498"/>
                </a:lnTo>
                <a:close/>
                <a:moveTo>
                  <a:pt x="1944" y="1734"/>
                </a:moveTo>
                <a:lnTo>
                  <a:pt x="1944" y="1734"/>
                </a:lnTo>
                <a:lnTo>
                  <a:pt x="1939" y="1728"/>
                </a:lnTo>
                <a:lnTo>
                  <a:pt x="1939" y="1718"/>
                </a:lnTo>
                <a:lnTo>
                  <a:pt x="1923" y="1549"/>
                </a:lnTo>
                <a:lnTo>
                  <a:pt x="1867" y="1539"/>
                </a:lnTo>
                <a:lnTo>
                  <a:pt x="1862" y="1554"/>
                </a:lnTo>
                <a:lnTo>
                  <a:pt x="1872" y="1672"/>
                </a:lnTo>
                <a:lnTo>
                  <a:pt x="1836" y="1667"/>
                </a:lnTo>
                <a:lnTo>
                  <a:pt x="1831" y="1677"/>
                </a:lnTo>
                <a:lnTo>
                  <a:pt x="1872" y="1687"/>
                </a:lnTo>
                <a:lnTo>
                  <a:pt x="1872" y="1708"/>
                </a:lnTo>
                <a:lnTo>
                  <a:pt x="1872" y="1718"/>
                </a:lnTo>
                <a:lnTo>
                  <a:pt x="1862" y="1718"/>
                </a:lnTo>
                <a:lnTo>
                  <a:pt x="1862" y="1723"/>
                </a:lnTo>
                <a:lnTo>
                  <a:pt x="1857" y="1728"/>
                </a:lnTo>
                <a:lnTo>
                  <a:pt x="1862" y="1734"/>
                </a:lnTo>
                <a:lnTo>
                  <a:pt x="1867" y="1734"/>
                </a:lnTo>
                <a:lnTo>
                  <a:pt x="1933" y="1749"/>
                </a:lnTo>
                <a:lnTo>
                  <a:pt x="1944" y="1749"/>
                </a:lnTo>
                <a:lnTo>
                  <a:pt x="1944" y="1744"/>
                </a:lnTo>
                <a:lnTo>
                  <a:pt x="1949" y="1744"/>
                </a:lnTo>
                <a:lnTo>
                  <a:pt x="1949" y="1739"/>
                </a:lnTo>
                <a:lnTo>
                  <a:pt x="1944" y="1734"/>
                </a:lnTo>
                <a:close/>
                <a:moveTo>
                  <a:pt x="1354" y="1487"/>
                </a:moveTo>
                <a:lnTo>
                  <a:pt x="1354" y="1487"/>
                </a:lnTo>
                <a:lnTo>
                  <a:pt x="1359" y="1472"/>
                </a:lnTo>
                <a:lnTo>
                  <a:pt x="1369" y="1467"/>
                </a:lnTo>
                <a:lnTo>
                  <a:pt x="1374" y="1467"/>
                </a:lnTo>
                <a:lnTo>
                  <a:pt x="1380" y="1451"/>
                </a:lnTo>
                <a:lnTo>
                  <a:pt x="1359" y="1451"/>
                </a:lnTo>
                <a:lnTo>
                  <a:pt x="1344" y="1457"/>
                </a:lnTo>
                <a:lnTo>
                  <a:pt x="1328" y="1462"/>
                </a:lnTo>
                <a:lnTo>
                  <a:pt x="1313" y="1472"/>
                </a:lnTo>
                <a:lnTo>
                  <a:pt x="1303" y="1487"/>
                </a:lnTo>
                <a:lnTo>
                  <a:pt x="1292" y="1503"/>
                </a:lnTo>
                <a:lnTo>
                  <a:pt x="1282" y="1518"/>
                </a:lnTo>
                <a:lnTo>
                  <a:pt x="1277" y="1539"/>
                </a:lnTo>
                <a:lnTo>
                  <a:pt x="1277" y="1580"/>
                </a:lnTo>
                <a:lnTo>
                  <a:pt x="1282" y="1595"/>
                </a:lnTo>
                <a:lnTo>
                  <a:pt x="1287" y="1610"/>
                </a:lnTo>
                <a:lnTo>
                  <a:pt x="1298" y="1626"/>
                </a:lnTo>
                <a:lnTo>
                  <a:pt x="1308" y="1636"/>
                </a:lnTo>
                <a:lnTo>
                  <a:pt x="1323" y="1646"/>
                </a:lnTo>
                <a:lnTo>
                  <a:pt x="1344" y="1652"/>
                </a:lnTo>
                <a:lnTo>
                  <a:pt x="1349" y="1636"/>
                </a:lnTo>
                <a:lnTo>
                  <a:pt x="1339" y="1631"/>
                </a:lnTo>
                <a:lnTo>
                  <a:pt x="1333" y="1626"/>
                </a:lnTo>
                <a:lnTo>
                  <a:pt x="1333" y="1610"/>
                </a:lnTo>
                <a:lnTo>
                  <a:pt x="1354" y="1487"/>
                </a:lnTo>
                <a:close/>
                <a:moveTo>
                  <a:pt x="1477" y="1652"/>
                </a:moveTo>
                <a:lnTo>
                  <a:pt x="1477" y="1652"/>
                </a:lnTo>
                <a:lnTo>
                  <a:pt x="1467" y="1646"/>
                </a:lnTo>
                <a:lnTo>
                  <a:pt x="1472" y="1626"/>
                </a:lnTo>
                <a:lnTo>
                  <a:pt x="1508" y="1544"/>
                </a:lnTo>
                <a:lnTo>
                  <a:pt x="1508" y="1513"/>
                </a:lnTo>
                <a:lnTo>
                  <a:pt x="1457" y="1621"/>
                </a:lnTo>
                <a:lnTo>
                  <a:pt x="1446" y="1641"/>
                </a:lnTo>
                <a:lnTo>
                  <a:pt x="1436" y="1646"/>
                </a:lnTo>
                <a:lnTo>
                  <a:pt x="1426" y="1646"/>
                </a:lnTo>
                <a:lnTo>
                  <a:pt x="1426" y="1652"/>
                </a:lnTo>
                <a:lnTo>
                  <a:pt x="1426" y="1657"/>
                </a:lnTo>
                <a:lnTo>
                  <a:pt x="1426" y="1662"/>
                </a:lnTo>
                <a:lnTo>
                  <a:pt x="1436" y="1662"/>
                </a:lnTo>
                <a:lnTo>
                  <a:pt x="1467" y="1667"/>
                </a:lnTo>
                <a:lnTo>
                  <a:pt x="1477" y="1667"/>
                </a:lnTo>
                <a:lnTo>
                  <a:pt x="1482" y="1662"/>
                </a:lnTo>
                <a:lnTo>
                  <a:pt x="1477" y="1657"/>
                </a:lnTo>
                <a:lnTo>
                  <a:pt x="1477" y="1652"/>
                </a:lnTo>
                <a:close/>
                <a:moveTo>
                  <a:pt x="1626" y="1267"/>
                </a:moveTo>
                <a:lnTo>
                  <a:pt x="1626" y="1267"/>
                </a:lnTo>
                <a:lnTo>
                  <a:pt x="1626" y="1262"/>
                </a:lnTo>
                <a:lnTo>
                  <a:pt x="1621" y="1251"/>
                </a:lnTo>
                <a:lnTo>
                  <a:pt x="1610" y="1246"/>
                </a:lnTo>
                <a:lnTo>
                  <a:pt x="1605" y="1241"/>
                </a:lnTo>
                <a:lnTo>
                  <a:pt x="1605" y="1221"/>
                </a:lnTo>
                <a:lnTo>
                  <a:pt x="1651" y="954"/>
                </a:lnTo>
                <a:lnTo>
                  <a:pt x="1657" y="939"/>
                </a:lnTo>
                <a:lnTo>
                  <a:pt x="1662" y="933"/>
                </a:lnTo>
                <a:lnTo>
                  <a:pt x="1672" y="928"/>
                </a:lnTo>
                <a:lnTo>
                  <a:pt x="1682" y="928"/>
                </a:lnTo>
                <a:lnTo>
                  <a:pt x="1687" y="918"/>
                </a:lnTo>
                <a:lnTo>
                  <a:pt x="1687" y="908"/>
                </a:lnTo>
                <a:lnTo>
                  <a:pt x="1682" y="903"/>
                </a:lnTo>
                <a:lnTo>
                  <a:pt x="1672" y="898"/>
                </a:lnTo>
                <a:lnTo>
                  <a:pt x="1528" y="877"/>
                </a:lnTo>
                <a:lnTo>
                  <a:pt x="1513" y="877"/>
                </a:lnTo>
                <a:lnTo>
                  <a:pt x="1508" y="877"/>
                </a:lnTo>
                <a:lnTo>
                  <a:pt x="1503" y="887"/>
                </a:lnTo>
                <a:lnTo>
                  <a:pt x="1508" y="898"/>
                </a:lnTo>
                <a:lnTo>
                  <a:pt x="1513" y="903"/>
                </a:lnTo>
                <a:lnTo>
                  <a:pt x="1523" y="908"/>
                </a:lnTo>
                <a:lnTo>
                  <a:pt x="1528" y="913"/>
                </a:lnTo>
                <a:lnTo>
                  <a:pt x="1528" y="933"/>
                </a:lnTo>
                <a:lnTo>
                  <a:pt x="1482" y="1200"/>
                </a:lnTo>
                <a:lnTo>
                  <a:pt x="1477" y="1221"/>
                </a:lnTo>
                <a:lnTo>
                  <a:pt x="1472" y="1226"/>
                </a:lnTo>
                <a:lnTo>
                  <a:pt x="1457" y="1226"/>
                </a:lnTo>
                <a:lnTo>
                  <a:pt x="1451" y="1231"/>
                </a:lnTo>
                <a:lnTo>
                  <a:pt x="1446" y="1236"/>
                </a:lnTo>
                <a:lnTo>
                  <a:pt x="1446" y="1246"/>
                </a:lnTo>
                <a:lnTo>
                  <a:pt x="1451" y="1251"/>
                </a:lnTo>
                <a:lnTo>
                  <a:pt x="1462" y="1257"/>
                </a:lnTo>
                <a:lnTo>
                  <a:pt x="1605" y="1282"/>
                </a:lnTo>
                <a:lnTo>
                  <a:pt x="1616" y="1282"/>
                </a:lnTo>
                <a:lnTo>
                  <a:pt x="1626" y="1277"/>
                </a:lnTo>
                <a:lnTo>
                  <a:pt x="1626" y="1267"/>
                </a:lnTo>
                <a:close/>
                <a:moveTo>
                  <a:pt x="1595" y="1677"/>
                </a:moveTo>
                <a:lnTo>
                  <a:pt x="1595" y="1677"/>
                </a:lnTo>
                <a:lnTo>
                  <a:pt x="1590" y="1667"/>
                </a:lnTo>
                <a:lnTo>
                  <a:pt x="1590" y="1657"/>
                </a:lnTo>
                <a:lnTo>
                  <a:pt x="1580" y="1493"/>
                </a:lnTo>
                <a:lnTo>
                  <a:pt x="1523" y="1482"/>
                </a:lnTo>
                <a:lnTo>
                  <a:pt x="1518" y="1493"/>
                </a:lnTo>
                <a:lnTo>
                  <a:pt x="1523" y="1610"/>
                </a:lnTo>
                <a:lnTo>
                  <a:pt x="1492" y="1605"/>
                </a:lnTo>
                <a:lnTo>
                  <a:pt x="1487" y="1621"/>
                </a:lnTo>
                <a:lnTo>
                  <a:pt x="1523" y="1626"/>
                </a:lnTo>
                <a:lnTo>
                  <a:pt x="1523" y="1646"/>
                </a:lnTo>
                <a:lnTo>
                  <a:pt x="1523" y="1657"/>
                </a:lnTo>
                <a:lnTo>
                  <a:pt x="1518" y="1662"/>
                </a:lnTo>
                <a:lnTo>
                  <a:pt x="1513" y="1662"/>
                </a:lnTo>
                <a:lnTo>
                  <a:pt x="1513" y="1667"/>
                </a:lnTo>
                <a:lnTo>
                  <a:pt x="1513" y="1677"/>
                </a:lnTo>
                <a:lnTo>
                  <a:pt x="1523" y="1677"/>
                </a:lnTo>
                <a:lnTo>
                  <a:pt x="1585" y="1687"/>
                </a:lnTo>
                <a:lnTo>
                  <a:pt x="1595" y="1687"/>
                </a:lnTo>
                <a:lnTo>
                  <a:pt x="1600" y="1687"/>
                </a:lnTo>
                <a:lnTo>
                  <a:pt x="1600" y="1682"/>
                </a:lnTo>
                <a:lnTo>
                  <a:pt x="1600" y="1677"/>
                </a:lnTo>
                <a:lnTo>
                  <a:pt x="1595" y="1677"/>
                </a:lnTo>
                <a:close/>
                <a:moveTo>
                  <a:pt x="4621" y="2354"/>
                </a:moveTo>
                <a:lnTo>
                  <a:pt x="4113" y="2272"/>
                </a:lnTo>
                <a:lnTo>
                  <a:pt x="4103" y="2334"/>
                </a:lnTo>
                <a:lnTo>
                  <a:pt x="4672" y="2426"/>
                </a:lnTo>
                <a:lnTo>
                  <a:pt x="4764" y="1867"/>
                </a:lnTo>
                <a:lnTo>
                  <a:pt x="4703" y="1857"/>
                </a:lnTo>
                <a:lnTo>
                  <a:pt x="4621" y="2354"/>
                </a:lnTo>
                <a:close/>
                <a:moveTo>
                  <a:pt x="328" y="77"/>
                </a:moveTo>
                <a:lnTo>
                  <a:pt x="836" y="159"/>
                </a:lnTo>
                <a:lnTo>
                  <a:pt x="846" y="92"/>
                </a:lnTo>
                <a:lnTo>
                  <a:pt x="272" y="0"/>
                </a:lnTo>
                <a:lnTo>
                  <a:pt x="180" y="585"/>
                </a:lnTo>
                <a:lnTo>
                  <a:pt x="241" y="595"/>
                </a:lnTo>
                <a:lnTo>
                  <a:pt x="328" y="77"/>
                </a:lnTo>
                <a:close/>
                <a:moveTo>
                  <a:pt x="159" y="1098"/>
                </a:moveTo>
                <a:lnTo>
                  <a:pt x="97" y="1087"/>
                </a:lnTo>
                <a:lnTo>
                  <a:pt x="0" y="1667"/>
                </a:lnTo>
                <a:lnTo>
                  <a:pt x="564" y="1759"/>
                </a:lnTo>
                <a:lnTo>
                  <a:pt x="574" y="1693"/>
                </a:lnTo>
                <a:lnTo>
                  <a:pt x="77" y="1616"/>
                </a:lnTo>
                <a:lnTo>
                  <a:pt x="159" y="1098"/>
                </a:lnTo>
                <a:close/>
                <a:moveTo>
                  <a:pt x="4354" y="667"/>
                </a:moveTo>
                <a:lnTo>
                  <a:pt x="4344" y="728"/>
                </a:lnTo>
                <a:lnTo>
                  <a:pt x="4872" y="816"/>
                </a:lnTo>
                <a:lnTo>
                  <a:pt x="4785" y="1323"/>
                </a:lnTo>
                <a:lnTo>
                  <a:pt x="4852" y="1334"/>
                </a:lnTo>
                <a:lnTo>
                  <a:pt x="4944" y="764"/>
                </a:lnTo>
                <a:lnTo>
                  <a:pt x="4354" y="667"/>
                </a:lnTo>
                <a:close/>
                <a:moveTo>
                  <a:pt x="1139" y="446"/>
                </a:moveTo>
                <a:lnTo>
                  <a:pt x="564" y="349"/>
                </a:lnTo>
                <a:lnTo>
                  <a:pt x="431" y="328"/>
                </a:lnTo>
                <a:lnTo>
                  <a:pt x="426" y="354"/>
                </a:lnTo>
                <a:lnTo>
                  <a:pt x="564" y="380"/>
                </a:lnTo>
                <a:lnTo>
                  <a:pt x="1128" y="477"/>
                </a:lnTo>
                <a:lnTo>
                  <a:pt x="1139" y="446"/>
                </a:lnTo>
                <a:close/>
                <a:moveTo>
                  <a:pt x="1123" y="523"/>
                </a:moveTo>
                <a:lnTo>
                  <a:pt x="559" y="426"/>
                </a:lnTo>
                <a:lnTo>
                  <a:pt x="421" y="405"/>
                </a:lnTo>
                <a:lnTo>
                  <a:pt x="415" y="431"/>
                </a:lnTo>
                <a:lnTo>
                  <a:pt x="549" y="456"/>
                </a:lnTo>
                <a:lnTo>
                  <a:pt x="1118" y="554"/>
                </a:lnTo>
                <a:lnTo>
                  <a:pt x="1123" y="523"/>
                </a:lnTo>
                <a:close/>
                <a:moveTo>
                  <a:pt x="1149" y="369"/>
                </a:moveTo>
                <a:lnTo>
                  <a:pt x="580" y="272"/>
                </a:lnTo>
                <a:lnTo>
                  <a:pt x="446" y="251"/>
                </a:lnTo>
                <a:lnTo>
                  <a:pt x="441" y="282"/>
                </a:lnTo>
                <a:lnTo>
                  <a:pt x="580" y="303"/>
                </a:lnTo>
                <a:lnTo>
                  <a:pt x="1144" y="400"/>
                </a:lnTo>
                <a:lnTo>
                  <a:pt x="1149" y="369"/>
                </a:lnTo>
                <a:close/>
                <a:moveTo>
                  <a:pt x="1108" y="600"/>
                </a:moveTo>
                <a:lnTo>
                  <a:pt x="539" y="503"/>
                </a:lnTo>
                <a:lnTo>
                  <a:pt x="405" y="477"/>
                </a:lnTo>
                <a:lnTo>
                  <a:pt x="400" y="508"/>
                </a:lnTo>
                <a:lnTo>
                  <a:pt x="539" y="533"/>
                </a:lnTo>
                <a:lnTo>
                  <a:pt x="1103" y="626"/>
                </a:lnTo>
                <a:lnTo>
                  <a:pt x="1108" y="600"/>
                </a:lnTo>
                <a:close/>
                <a:moveTo>
                  <a:pt x="4667" y="995"/>
                </a:moveTo>
                <a:lnTo>
                  <a:pt x="4672" y="964"/>
                </a:lnTo>
                <a:lnTo>
                  <a:pt x="4103" y="867"/>
                </a:lnTo>
                <a:lnTo>
                  <a:pt x="3970" y="846"/>
                </a:lnTo>
                <a:lnTo>
                  <a:pt x="3964" y="877"/>
                </a:lnTo>
                <a:lnTo>
                  <a:pt x="4103" y="898"/>
                </a:lnTo>
                <a:lnTo>
                  <a:pt x="4667" y="995"/>
                </a:lnTo>
                <a:close/>
                <a:moveTo>
                  <a:pt x="4657" y="1072"/>
                </a:moveTo>
                <a:lnTo>
                  <a:pt x="4662" y="1041"/>
                </a:lnTo>
                <a:lnTo>
                  <a:pt x="4088" y="944"/>
                </a:lnTo>
                <a:lnTo>
                  <a:pt x="3959" y="923"/>
                </a:lnTo>
                <a:lnTo>
                  <a:pt x="3949" y="954"/>
                </a:lnTo>
                <a:lnTo>
                  <a:pt x="4088" y="975"/>
                </a:lnTo>
                <a:lnTo>
                  <a:pt x="4657" y="1072"/>
                </a:lnTo>
                <a:close/>
                <a:moveTo>
                  <a:pt x="4626" y="1226"/>
                </a:moveTo>
                <a:lnTo>
                  <a:pt x="4631" y="1195"/>
                </a:lnTo>
                <a:lnTo>
                  <a:pt x="4062" y="1098"/>
                </a:lnTo>
                <a:lnTo>
                  <a:pt x="3929" y="1077"/>
                </a:lnTo>
                <a:lnTo>
                  <a:pt x="3923" y="1108"/>
                </a:lnTo>
                <a:lnTo>
                  <a:pt x="4062" y="1128"/>
                </a:lnTo>
                <a:lnTo>
                  <a:pt x="4626" y="1226"/>
                </a:lnTo>
                <a:close/>
                <a:moveTo>
                  <a:pt x="4072" y="1051"/>
                </a:moveTo>
                <a:lnTo>
                  <a:pt x="4641" y="1149"/>
                </a:lnTo>
                <a:lnTo>
                  <a:pt x="4647" y="1118"/>
                </a:lnTo>
                <a:lnTo>
                  <a:pt x="4082" y="1021"/>
                </a:lnTo>
                <a:lnTo>
                  <a:pt x="3944" y="1000"/>
                </a:lnTo>
                <a:lnTo>
                  <a:pt x="3939" y="1031"/>
                </a:lnTo>
                <a:lnTo>
                  <a:pt x="4072" y="1051"/>
                </a:lnTo>
                <a:close/>
              </a:path>
            </a:pathLst>
          </a:custGeom>
          <a:solidFill>
            <a:srgbClr val="00397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Tahoma"/>
              <a:ea typeface="Tahoma"/>
              <a:cs typeface="Tahoma"/>
              <a:sym typeface="Tahoma"/>
            </a:endParaRPr>
          </a:p>
        </p:txBody>
      </p:sp>
      <p:pic>
        <p:nvPicPr>
          <p:cNvPr descr="S:\WinWord\Eixos\Comissão Psi e Educ 2010-2013\Fórumsobremedicalizaçãodaeducacaoedasociedade\Fotos\Site.jpg" id="294" name="Google Shape;294;p50"/>
          <p:cNvPicPr preferRelativeResize="0"/>
          <p:nvPr/>
        </p:nvPicPr>
        <p:blipFill rotWithShape="1">
          <a:blip r:embed="rId5">
            <a:alphaModFix/>
          </a:blip>
          <a:srcRect b="0" l="0" r="0" t="0"/>
          <a:stretch/>
        </p:blipFill>
        <p:spPr>
          <a:xfrm>
            <a:off x="1237539" y="3288238"/>
            <a:ext cx="6340275" cy="3707799"/>
          </a:xfrm>
          <a:prstGeom prst="rect">
            <a:avLst/>
          </a:prstGeom>
          <a:noFill/>
          <a:ln cap="flat" cmpd="sng" w="9525">
            <a:solidFill>
              <a:srgbClr val="94B6D2">
                <a:alpha val="78430"/>
              </a:srgbClr>
            </a:solidFill>
            <a:prstDash val="solid"/>
            <a:miter lim="800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44075" y="31100"/>
            <a:ext cx="9055862" cy="1401600"/>
          </a:xfrm>
          <a:prstGeom prst="rect">
            <a:avLst/>
          </a:prstGeom>
          <a:noFill/>
          <a:ln>
            <a:noFill/>
          </a:ln>
        </p:spPr>
      </p:pic>
      <p:pic>
        <p:nvPicPr>
          <p:cNvPr id="77" name="Google Shape;77;p16"/>
          <p:cNvPicPr preferRelativeResize="0"/>
          <p:nvPr/>
        </p:nvPicPr>
        <p:blipFill rotWithShape="1">
          <a:blip r:embed="rId4">
            <a:alphaModFix/>
          </a:blip>
          <a:srcRect b="2923" l="5186" r="0" t="23254"/>
          <a:stretch/>
        </p:blipFill>
        <p:spPr>
          <a:xfrm>
            <a:off x="1733825" y="2420975"/>
            <a:ext cx="6283126" cy="3273600"/>
          </a:xfrm>
          <a:prstGeom prst="rect">
            <a:avLst/>
          </a:prstGeom>
          <a:noFill/>
          <a:ln>
            <a:noFill/>
          </a:ln>
        </p:spPr>
      </p:pic>
      <p:sp>
        <p:nvSpPr>
          <p:cNvPr id="78" name="Google Shape;78;p16"/>
          <p:cNvSpPr txBox="1"/>
          <p:nvPr/>
        </p:nvSpPr>
        <p:spPr>
          <a:xfrm>
            <a:off x="719988" y="5642800"/>
            <a:ext cx="75600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1600">
                <a:solidFill>
                  <a:schemeClr val="dk1"/>
                </a:solidFill>
                <a:latin typeface="Georgia"/>
                <a:ea typeface="Georgia"/>
                <a:cs typeface="Georgia"/>
                <a:sym typeface="Georgia"/>
              </a:rPr>
              <a:t>As versões IV e V têm grande proporção de psiquiatras comprometidos com as farmacêuticas entre seus elaboradores. Na V, são maioria, como denunciado pelo principal organizador da IV, Allen Frances. O que põe sob suspeita as novas “doenças e transtornos”, ou novas definições das anteriormente catalogadas.</a:t>
            </a:r>
            <a:endParaRPr sz="1600">
              <a:solidFill>
                <a:schemeClr val="dk1"/>
              </a:solidFill>
              <a:latin typeface="Georgia"/>
              <a:ea typeface="Georgia"/>
              <a:cs typeface="Georgia"/>
              <a:sym typeface="Georgia"/>
            </a:endParaRPr>
          </a:p>
        </p:txBody>
      </p:sp>
      <p:sp>
        <p:nvSpPr>
          <p:cNvPr id="79" name="Google Shape;79;p16"/>
          <p:cNvSpPr txBox="1"/>
          <p:nvPr/>
        </p:nvSpPr>
        <p:spPr>
          <a:xfrm>
            <a:off x="720000" y="1432700"/>
            <a:ext cx="7560000" cy="8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2600">
                <a:solidFill>
                  <a:schemeClr val="dk1"/>
                </a:solidFill>
                <a:latin typeface="Georgia"/>
                <a:ea typeface="Georgia"/>
                <a:cs typeface="Georgia"/>
                <a:sym typeface="Georgia"/>
              </a:rPr>
              <a:t>Crescimento do número de categorias diagnósticas ao longo das versões do DSM</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85" name="Google Shape;85;p17"/>
          <p:cNvSpPr txBox="1"/>
          <p:nvPr/>
        </p:nvSpPr>
        <p:spPr>
          <a:xfrm>
            <a:off x="720000" y="1440000"/>
            <a:ext cx="7560000" cy="5250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400">
                <a:latin typeface="Georgia"/>
                <a:ea typeface="Georgia"/>
                <a:cs typeface="Georgia"/>
                <a:sym typeface="Georgia"/>
              </a:rPr>
              <a:t>Crescimento das vendas de outro medicamento atualmente muito usado</a:t>
            </a:r>
            <a:endParaRPr sz="3400">
              <a:latin typeface="Georgia"/>
              <a:ea typeface="Georgia"/>
              <a:cs typeface="Georgia"/>
              <a:sym typeface="Georgia"/>
            </a:endParaRPr>
          </a:p>
          <a:p>
            <a:pPr indent="0" lvl="0" marL="0" rtl="0" algn="just">
              <a:lnSpc>
                <a:spcPct val="80000"/>
              </a:lnSpc>
              <a:spcBef>
                <a:spcPts val="0"/>
              </a:spcBef>
              <a:spcAft>
                <a:spcPts val="0"/>
              </a:spcAft>
              <a:buNone/>
            </a:pPr>
            <a:r>
              <a:t/>
            </a:r>
            <a:endParaRPr sz="1200">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Caixas de clonazepam (Rivotril)</a:t>
            </a:r>
            <a:endParaRPr sz="24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2007: 29 mil </a:t>
            </a:r>
            <a:endParaRPr sz="2400">
              <a:latin typeface="Georgia"/>
              <a:ea typeface="Georgia"/>
              <a:cs typeface="Georgia"/>
              <a:sym typeface="Georgia"/>
            </a:endParaRPr>
          </a:p>
          <a:p>
            <a:pPr indent="0" lvl="0" marL="914400" rtl="0" algn="just">
              <a:lnSpc>
                <a:spcPct val="100000"/>
              </a:lnSpc>
              <a:spcBef>
                <a:spcPts val="0"/>
              </a:spcBef>
              <a:spcAft>
                <a:spcPts val="0"/>
              </a:spcAft>
              <a:buNone/>
            </a:pPr>
            <a:r>
              <a:t/>
            </a:r>
            <a:endParaRPr sz="800">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2010: o consumo ultrapassou 10 milhões</a:t>
            </a:r>
            <a:br>
              <a:rPr lang="pt-BR" sz="2400">
                <a:latin typeface="Georgia"/>
                <a:ea typeface="Georgia"/>
                <a:cs typeface="Georgia"/>
                <a:sym typeface="Georgia"/>
              </a:rPr>
            </a:br>
            <a:endParaRPr sz="1800">
              <a:latin typeface="Georgia"/>
              <a:ea typeface="Georgia"/>
              <a:cs typeface="Georgia"/>
              <a:sym typeface="Georgia"/>
            </a:endParaRPr>
          </a:p>
          <a:p>
            <a:pPr indent="-255587" lvl="0" marL="365125" rtl="0" algn="just">
              <a:lnSpc>
                <a:spcPct val="80000"/>
              </a:lnSpc>
              <a:spcBef>
                <a:spcPts val="700"/>
              </a:spcBef>
              <a:spcAft>
                <a:spcPts val="0"/>
              </a:spcAft>
              <a:buNone/>
            </a:pPr>
            <a:r>
              <a:rPr b="1" lang="pt-BR" sz="1600">
                <a:latin typeface="Georgia"/>
                <a:ea typeface="Georgia"/>
                <a:cs typeface="Georgia"/>
                <a:sym typeface="Georgia"/>
              </a:rPr>
              <a:t>Fontes:</a:t>
            </a:r>
            <a:endParaRPr sz="1600">
              <a:latin typeface="Georgia"/>
              <a:ea typeface="Georgia"/>
              <a:cs typeface="Georgia"/>
              <a:sym typeface="Georgia"/>
            </a:endParaRPr>
          </a:p>
          <a:p>
            <a:pPr indent="-330200" lvl="0" marL="457200" rtl="0" algn="just">
              <a:lnSpc>
                <a:spcPct val="100000"/>
              </a:lnSpc>
              <a:spcBef>
                <a:spcPts val="0"/>
              </a:spcBef>
              <a:spcAft>
                <a:spcPts val="0"/>
              </a:spcAft>
              <a:buSzPts val="1600"/>
              <a:buFont typeface="Georgia"/>
              <a:buChar char="-"/>
            </a:pPr>
            <a:r>
              <a:rPr lang="pt-BR" sz="1600">
                <a:latin typeface="Georgia"/>
                <a:ea typeface="Georgia"/>
                <a:cs typeface="Georgia"/>
                <a:sym typeface="Georgia"/>
              </a:rPr>
              <a:t>IMS-PMB –Pharmaceutical Market (publicação suíça), apud IDUM</a:t>
            </a:r>
            <a:endParaRPr sz="16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30200" lvl="0" marL="457200" rtl="0" algn="just">
              <a:lnSpc>
                <a:spcPct val="100000"/>
              </a:lnSpc>
              <a:spcBef>
                <a:spcPts val="0"/>
              </a:spcBef>
              <a:spcAft>
                <a:spcPts val="0"/>
              </a:spcAft>
              <a:buSzPts val="1600"/>
              <a:buFont typeface="Georgia"/>
              <a:buChar char="-"/>
            </a:pPr>
            <a:r>
              <a:rPr lang="pt-BR" sz="1600">
                <a:latin typeface="Georgia"/>
                <a:ea typeface="Georgia"/>
                <a:cs typeface="Georgia"/>
                <a:sym typeface="Georgia"/>
              </a:rPr>
              <a:t>Agência Nacional de Vigilância Sanitária –ANVISA</a:t>
            </a:r>
            <a:endParaRPr sz="16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30200" lvl="0" marL="457200" rtl="0" algn="just">
              <a:lnSpc>
                <a:spcPct val="100000"/>
              </a:lnSpc>
              <a:spcBef>
                <a:spcPts val="0"/>
              </a:spcBef>
              <a:spcAft>
                <a:spcPts val="0"/>
              </a:spcAft>
              <a:buSzPts val="1600"/>
              <a:buFont typeface="Georgia"/>
              <a:buChar char="-"/>
            </a:pPr>
            <a:r>
              <a:rPr lang="pt-BR" sz="1600">
                <a:latin typeface="Georgia"/>
                <a:ea typeface="Georgia"/>
                <a:cs typeface="Georgia"/>
                <a:sym typeface="Georgia"/>
              </a:rPr>
              <a:t>Boletim Farmacológico do Sistema Nacional de Gerenciamento de Produtos Controlados</a:t>
            </a:r>
            <a:endParaRPr sz="1600">
              <a:latin typeface="Georgia"/>
              <a:ea typeface="Georgia"/>
              <a:cs typeface="Georgia"/>
              <a:sym typeface="Georgia"/>
            </a:endParaRPr>
          </a:p>
          <a:p>
            <a:pPr indent="0" lvl="0" marL="457200" rtl="0" algn="just">
              <a:lnSpc>
                <a:spcPct val="100000"/>
              </a:lnSpc>
              <a:spcBef>
                <a:spcPts val="0"/>
              </a:spcBef>
              <a:spcAft>
                <a:spcPts val="0"/>
              </a:spcAft>
              <a:buNone/>
            </a:pPr>
            <a:r>
              <a:t/>
            </a:r>
            <a:endParaRPr sz="800">
              <a:latin typeface="Georgia"/>
              <a:ea typeface="Georgia"/>
              <a:cs typeface="Georgia"/>
              <a:sym typeface="Georgia"/>
            </a:endParaRPr>
          </a:p>
          <a:p>
            <a:pPr indent="-330200" lvl="0" marL="457200" rtl="0" algn="just">
              <a:lnSpc>
                <a:spcPct val="100000"/>
              </a:lnSpc>
              <a:spcBef>
                <a:spcPts val="0"/>
              </a:spcBef>
              <a:spcAft>
                <a:spcPts val="0"/>
              </a:spcAft>
              <a:buSzPts val="1600"/>
              <a:buFont typeface="Georgia"/>
              <a:buChar char="-"/>
            </a:pPr>
            <a:r>
              <a:rPr lang="pt-BR" sz="1600">
                <a:latin typeface="Georgia"/>
                <a:ea typeface="Georgia"/>
                <a:cs typeface="Georgia"/>
                <a:sym typeface="Georgia"/>
              </a:rPr>
              <a:t>(SNGPC) –sobre clonazepam</a:t>
            </a:r>
            <a:endParaRPr sz="16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91" name="Google Shape;91;p18"/>
          <p:cNvSpPr txBox="1"/>
          <p:nvPr/>
        </p:nvSpPr>
        <p:spPr>
          <a:xfrm>
            <a:off x="720000" y="1440000"/>
            <a:ext cx="7560000" cy="4863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600">
                <a:latin typeface="Georgia"/>
                <a:ea typeface="Georgia"/>
                <a:cs typeface="Georgia"/>
                <a:sym typeface="Georgia"/>
              </a:rPr>
              <a:t>Medicalizar: por quê? Para quê?</a:t>
            </a:r>
            <a:endParaRPr sz="36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b="1" lang="pt-BR" sz="2400">
                <a:latin typeface="Georgia"/>
                <a:ea typeface="Georgia"/>
                <a:cs typeface="Georgia"/>
                <a:sym typeface="Georgia"/>
              </a:rPr>
              <a:t>Controle</a:t>
            </a:r>
            <a:r>
              <a:rPr lang="pt-BR" sz="2400">
                <a:latin typeface="Georgia"/>
                <a:ea typeface="Georgia"/>
                <a:cs typeface="Georgia"/>
                <a:sym typeface="Georgia"/>
              </a:rPr>
              <a:t> social: uma função mais sutil</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81000" lvl="1" marL="914400" rtl="0" algn="just">
              <a:spcBef>
                <a:spcPts val="0"/>
              </a:spcBef>
              <a:spcAft>
                <a:spcPts val="0"/>
              </a:spcAft>
              <a:buClr>
                <a:schemeClr val="accent1"/>
              </a:buClr>
              <a:buSzPts val="2400"/>
              <a:buFont typeface="Georgia"/>
              <a:buChar char="○"/>
            </a:pPr>
            <a:r>
              <a:rPr b="1" lang="pt-BR" sz="2400">
                <a:latin typeface="Georgia"/>
                <a:ea typeface="Georgia"/>
                <a:cs typeface="Georgia"/>
                <a:sym typeface="Georgia"/>
              </a:rPr>
              <a:t>Paralisar e ajustar o que questiona</a:t>
            </a:r>
            <a:r>
              <a:rPr lang="pt-BR" sz="2400">
                <a:latin typeface="Georgia"/>
                <a:ea typeface="Georgia"/>
                <a:cs typeface="Georgia"/>
                <a:sym typeface="Georgia"/>
              </a:rPr>
              <a:t>, denuncia, desafia, tem potencial transformador. Para isto, diagnósticos são feitos sem levar em conta contexto, como questões sociais e institucionais, e processo, como pesquisar em que momento e circunstância um certo comportamento se instalou, abstraindo relações e sentidos. Ou seja, há um raciocínio fragmentador (x integral).</a:t>
            </a:r>
            <a:endParaRPr sz="2400">
              <a:latin typeface="Georgia"/>
              <a:ea typeface="Georgia"/>
              <a:cs typeface="Georgia"/>
              <a:sym typeface="Georgia"/>
            </a:endParaRPr>
          </a:p>
          <a:p>
            <a:pPr indent="0" lvl="0" marL="914400" rtl="0" algn="just">
              <a:spcBef>
                <a:spcPts val="0"/>
              </a:spcBef>
              <a:spcAft>
                <a:spcPts val="0"/>
              </a:spcAft>
              <a:buNone/>
            </a:pPr>
            <a:r>
              <a:t/>
            </a:r>
            <a:endParaRPr sz="2400">
              <a:latin typeface="Georgia"/>
              <a:ea typeface="Georgia"/>
              <a:cs typeface="Georgia"/>
              <a:sym typeface="Georgia"/>
            </a:endParaRPr>
          </a:p>
          <a:p>
            <a:pPr indent="0" lvl="0" marL="0" rtl="0" algn="just">
              <a:spcBef>
                <a:spcPts val="0"/>
              </a:spcBef>
              <a:spcAft>
                <a:spcPts val="0"/>
              </a:spcAft>
              <a:buNone/>
            </a:pPr>
            <a:r>
              <a:t/>
            </a:r>
            <a:endParaRPr sz="22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97" name="Google Shape;97;p19"/>
          <p:cNvSpPr txBox="1"/>
          <p:nvPr/>
        </p:nvSpPr>
        <p:spPr>
          <a:xfrm>
            <a:off x="720000" y="1440000"/>
            <a:ext cx="7560000" cy="4863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600">
                <a:latin typeface="Georgia"/>
                <a:ea typeface="Georgia"/>
                <a:cs typeface="Georgia"/>
                <a:sym typeface="Georgia"/>
              </a:rPr>
              <a:t>(...) </a:t>
            </a:r>
            <a:r>
              <a:rPr lang="pt-BR" sz="3600">
                <a:latin typeface="Georgia"/>
                <a:ea typeface="Georgia"/>
                <a:cs typeface="Georgia"/>
                <a:sym typeface="Georgia"/>
              </a:rPr>
              <a:t>Medicalizar: por quê? Para quê?</a:t>
            </a:r>
            <a:endParaRPr sz="2200">
              <a:latin typeface="Georgia"/>
              <a:ea typeface="Georgia"/>
              <a:cs typeface="Georgia"/>
              <a:sym typeface="Georgia"/>
            </a:endParaRPr>
          </a:p>
          <a:p>
            <a:pPr indent="0" lvl="0" marL="914400" rtl="0" algn="just">
              <a:spcBef>
                <a:spcPts val="0"/>
              </a:spcBef>
              <a:spcAft>
                <a:spcPts val="0"/>
              </a:spcAft>
              <a:buNone/>
            </a:pPr>
            <a:r>
              <a:t/>
            </a:r>
            <a:endParaRPr sz="800">
              <a:latin typeface="Georgia"/>
              <a:ea typeface="Georgia"/>
              <a:cs typeface="Georgia"/>
              <a:sym typeface="Georgia"/>
            </a:endParaRPr>
          </a:p>
          <a:p>
            <a:pPr indent="-381000" lvl="1" marL="9144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Função </a:t>
            </a:r>
            <a:r>
              <a:rPr b="1" lang="pt-BR" sz="2400">
                <a:latin typeface="Georgia"/>
                <a:ea typeface="Georgia"/>
                <a:cs typeface="Georgia"/>
                <a:sym typeface="Georgia"/>
              </a:rPr>
              <a:t>política</a:t>
            </a:r>
            <a:r>
              <a:rPr lang="pt-BR" sz="2400">
                <a:latin typeface="Georgia"/>
                <a:ea typeface="Georgia"/>
                <a:cs typeface="Georgia"/>
                <a:sym typeface="Georgia"/>
              </a:rPr>
              <a:t>: conservar estrutura de poder</a:t>
            </a:r>
            <a:endParaRPr sz="2400">
              <a:latin typeface="Georgia"/>
              <a:ea typeface="Georgia"/>
              <a:cs typeface="Georgia"/>
              <a:sym typeface="Georgia"/>
            </a:endParaRPr>
          </a:p>
          <a:p>
            <a:pPr indent="0" lvl="0" marL="914400" rtl="0" algn="just">
              <a:spcBef>
                <a:spcPts val="0"/>
              </a:spcBef>
              <a:spcAft>
                <a:spcPts val="0"/>
              </a:spcAft>
              <a:buNone/>
            </a:pPr>
            <a:r>
              <a:t/>
            </a:r>
            <a:endParaRPr sz="800">
              <a:latin typeface="Georgia"/>
              <a:ea typeface="Georgia"/>
              <a:cs typeface="Georgia"/>
              <a:sym typeface="Georgia"/>
            </a:endParaRPr>
          </a:p>
          <a:p>
            <a:pPr indent="-381000" lvl="1" marL="9144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Função </a:t>
            </a:r>
            <a:r>
              <a:rPr b="1" lang="pt-BR" sz="2400">
                <a:latin typeface="Georgia"/>
                <a:ea typeface="Georgia"/>
                <a:cs typeface="Georgia"/>
                <a:sym typeface="Georgia"/>
              </a:rPr>
              <a:t>econômica</a:t>
            </a:r>
            <a:r>
              <a:rPr lang="pt-BR" sz="2400">
                <a:latin typeface="Georgia"/>
                <a:ea typeface="Georgia"/>
                <a:cs typeface="Georgia"/>
                <a:sym typeface="Georgia"/>
              </a:rPr>
              <a:t>: conservar padrões de produtividade</a:t>
            </a:r>
            <a:endParaRPr sz="2400">
              <a:latin typeface="Georgia"/>
              <a:ea typeface="Georgia"/>
              <a:cs typeface="Georgia"/>
              <a:sym typeface="Georgia"/>
            </a:endParaRPr>
          </a:p>
          <a:p>
            <a:pPr indent="0" lvl="0" marL="0" rtl="0" algn="just">
              <a:spcBef>
                <a:spcPts val="0"/>
              </a:spcBef>
              <a:spcAft>
                <a:spcPts val="0"/>
              </a:spcAft>
              <a:buNone/>
            </a:pPr>
            <a:r>
              <a:t/>
            </a:r>
            <a:endParaRPr sz="22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03" name="Google Shape;103;p20"/>
          <p:cNvSpPr txBox="1"/>
          <p:nvPr/>
        </p:nvSpPr>
        <p:spPr>
          <a:xfrm>
            <a:off x="720000" y="1440000"/>
            <a:ext cx="7560000" cy="4273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3600">
                <a:latin typeface="Georgia"/>
                <a:ea typeface="Georgia"/>
                <a:cs typeface="Georgia"/>
                <a:sym typeface="Georgia"/>
              </a:rPr>
              <a:t>Na interface Saúde-Educação</a:t>
            </a:r>
            <a:endParaRPr sz="36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O fracasso e sofrimento na vida escolar de crianças e adolescentes, </a:t>
            </a:r>
            <a:r>
              <a:rPr b="1" lang="pt-BR" sz="2400">
                <a:latin typeface="Georgia"/>
                <a:ea typeface="Georgia"/>
                <a:cs typeface="Georgia"/>
                <a:sym typeface="Georgia"/>
              </a:rPr>
              <a:t>produzidos essencialmente pelas graves dificuldades do sistema de ensino</a:t>
            </a:r>
            <a:r>
              <a:rPr lang="pt-BR" sz="2400">
                <a:latin typeface="Georgia"/>
                <a:ea typeface="Georgia"/>
                <a:cs typeface="Georgia"/>
                <a:sym typeface="Georgia"/>
              </a:rPr>
              <a:t>, vêm sendo, cada vez mais, atribuídos a transtornos e doenças  individuais dos mesmos.</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Em especial,  TDAH e dislexia, supostamente transtornos neurológicos e hereditários, mas também, frequentemente, TOD e TEA.</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09" name="Google Shape;109;p21"/>
          <p:cNvSpPr txBox="1"/>
          <p:nvPr/>
        </p:nvSpPr>
        <p:spPr>
          <a:xfrm>
            <a:off x="720000" y="1440000"/>
            <a:ext cx="7560000" cy="3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3600">
                <a:latin typeface="Georgia"/>
                <a:ea typeface="Georgia"/>
                <a:cs typeface="Georgia"/>
                <a:sym typeface="Georgia"/>
              </a:rPr>
              <a:t>Indústrias dos diagnósticos e farmacêutica atuam no Legislativo</a:t>
            </a:r>
            <a:endParaRPr sz="3600">
              <a:latin typeface="Georgia"/>
              <a:ea typeface="Georgia"/>
              <a:cs typeface="Georgia"/>
              <a:sym typeface="Georgia"/>
            </a:endParaRPr>
          </a:p>
          <a:p>
            <a:pPr indent="0" lvl="0" marL="0" rtl="0" algn="just">
              <a:spcBef>
                <a:spcPts val="0"/>
              </a:spcBef>
              <a:spcAft>
                <a:spcPts val="0"/>
              </a:spcAft>
              <a:buNone/>
            </a:pPr>
            <a:r>
              <a:t/>
            </a:r>
            <a:endParaRPr sz="8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Projetos de lei em todo o país propondo, geralmente, serviços especializados de Saúde nas escolas para diagnóstico e tratamento de transtornos polêmicos como TDAH e dislexia.</a:t>
            </a:r>
            <a:endParaRPr sz="2400">
              <a:latin typeface="Georgia"/>
              <a:ea typeface="Georgia"/>
              <a:cs typeface="Georgia"/>
              <a:sym typeface="Georgia"/>
            </a:endParaRPr>
          </a:p>
          <a:p>
            <a:pPr indent="0" lvl="0" marL="457200" rtl="0" algn="just">
              <a:spcBef>
                <a:spcPts val="0"/>
              </a:spcBef>
              <a:spcAft>
                <a:spcPts val="0"/>
              </a:spcAft>
              <a:buNone/>
            </a:pPr>
            <a:r>
              <a:t/>
            </a:r>
            <a:endParaRPr sz="800">
              <a:latin typeface="Georgia"/>
              <a:ea typeface="Georgia"/>
              <a:cs typeface="Georgia"/>
              <a:sym typeface="Georgia"/>
            </a:endParaRPr>
          </a:p>
          <a:p>
            <a:pPr indent="-381000" lvl="1" marL="9144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Avançam, assim, sobre </a:t>
            </a:r>
            <a:r>
              <a:rPr b="1" lang="pt-BR" sz="2400">
                <a:latin typeface="Georgia"/>
                <a:ea typeface="Georgia"/>
                <a:cs typeface="Georgia"/>
                <a:sym typeface="Georgia"/>
              </a:rPr>
              <a:t>verbas públicas</a:t>
            </a:r>
            <a:r>
              <a:rPr lang="pt-BR" sz="2400">
                <a:latin typeface="Georgia"/>
                <a:ea typeface="Georgia"/>
                <a:cs typeface="Georgia"/>
                <a:sym typeface="Georgia"/>
              </a:rPr>
              <a:t>.</a:t>
            </a:r>
            <a:endParaRPr sz="2400">
              <a:latin typeface="Georgia"/>
              <a:ea typeface="Georgia"/>
              <a:cs typeface="Georgia"/>
              <a:sym typeface="Georgia"/>
            </a:endParaRPr>
          </a:p>
          <a:p>
            <a:pPr indent="-319087" lvl="0" marL="319087" rtl="0" algn="just">
              <a:spcBef>
                <a:spcPts val="0"/>
              </a:spcBef>
              <a:spcAft>
                <a:spcPts val="0"/>
              </a:spcAft>
              <a:buClr>
                <a:srgbClr val="DD8047"/>
              </a:buClr>
              <a:buSzPts val="1680"/>
              <a:buFont typeface="Noto Sans Symbols"/>
              <a:buNone/>
            </a:pPr>
            <a:r>
              <a:rPr lang="pt-BR" sz="2400">
                <a:latin typeface="Georgia"/>
                <a:ea typeface="Georgia"/>
                <a:cs typeface="Georgia"/>
                <a:sym typeface="Georgia"/>
              </a:rPr>
              <a:t>   </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