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07">
          <p15:clr>
            <a:srgbClr val="A4A3A4"/>
          </p15:clr>
        </p15:guide>
        <p15:guide id="2" pos="454">
          <p15:clr>
            <a:srgbClr val="A4A3A4"/>
          </p15:clr>
        </p15:guide>
        <p15:guide id="3" pos="52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AD8458C-7476-4184-92B2-3B3433ACE5BE}">
  <a:tblStyle styleId="{EAD8458C-7476-4184-92B2-3B3433ACE5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07" orient="horz"/>
        <p:guide pos="454"/>
        <p:guide pos="5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031ec43d8_0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031ec43d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031ec43d8_0_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031ec43d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31ec43d8_0_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31ec43d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031ec43d8_0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031ec43d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031ec43d8_0_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031ec43d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031ec43d8_0_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031ec43d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031ec43d8_0_5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031ec43d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031ec43d8_0_1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031ec43d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031ec43d8_0_1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031ec43d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031ec43d8_0_16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031ec43d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031ec43d8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031ec43d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031ec43d8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031ec43d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031ec43d8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031ec43d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31ec43d8_0_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31ec43d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031ec43d8_0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031ec43d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031ec43d8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031ec43d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031ec43d8_0_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031ec43d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20000" y="1440000"/>
            <a:ext cx="6578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400">
                <a:latin typeface="Georgia"/>
                <a:ea typeface="Georgia"/>
                <a:cs typeface="Georgia"/>
                <a:sym typeface="Georgia"/>
              </a:rPr>
              <a:t>Historicizando a escola comum: raízes e compromissos</a:t>
            </a:r>
            <a:endParaRPr b="1" sz="4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20002" y="3945971"/>
            <a:ext cx="6750349" cy="1009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720000" y="4543225"/>
            <a:ext cx="4598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Beatriz de Paula Souza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Instituto de Psicologia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Universidade de São Paulo</a:t>
            </a:r>
            <a:endParaRPr b="1"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2018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350" y="5665892"/>
            <a:ext cx="675084" cy="33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3025" y="5655167"/>
            <a:ext cx="1023342" cy="35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720000" y="1440000"/>
            <a:ext cx="76320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Georgia"/>
                <a:ea typeface="Georgia"/>
                <a:cs typeface="Georgia"/>
                <a:sym typeface="Georgia"/>
              </a:rPr>
              <a:t>A escola formadora de mão de obra adequada ao modo de produção do início do séc. XX:</a:t>
            </a:r>
            <a:r>
              <a:rPr b="1" lang="pt-BR" sz="3600">
                <a:latin typeface="Georgia"/>
                <a:ea typeface="Georgia"/>
                <a:cs typeface="Georgia"/>
                <a:sym typeface="Georgia"/>
              </a:rPr>
              <a:t> </a:t>
            </a:r>
            <a:endParaRPr b="1" sz="3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Fragmentação do saber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Controle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Submissão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Repetições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Homogeneidade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3" name="Google Shape;123;p23"/>
          <p:cNvGraphicFramePr/>
          <p:nvPr/>
        </p:nvGraphicFramePr>
        <p:xfrm>
          <a:off x="719988" y="14399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{EAD8458C-7476-4184-92B2-3B3433ACE5BE}</a:tableStyleId>
              </a:tblPr>
              <a:tblGrid>
                <a:gridCol w="3780125"/>
                <a:gridCol w="3779875"/>
              </a:tblGrid>
              <a:tr h="1229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Características do modo de produção fordista e taylorista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Características da Escola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Estrutura de poder em pirâmide, hierarquia:	</a:t>
                      </a:r>
                      <a:endParaRPr sz="24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42900" lvl="0" marL="457200" rt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Char char="-"/>
                      </a:pPr>
                      <a:r>
                        <a:rPr lang="pt-BR" sz="1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submissão aos superiores</a:t>
                      </a: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429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Char char="-"/>
                      </a:pPr>
                      <a:r>
                        <a:rPr lang="pt-BR" sz="1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questionamentos indesejáveis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Estrutura de poder em pirâmide, hierarquia:</a:t>
                      </a:r>
                      <a:endParaRPr sz="20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429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Char char="-"/>
                      </a:pPr>
                      <a:r>
                        <a:rPr lang="pt-BR" sz="1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alunos submissos</a:t>
                      </a: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429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Char char="-"/>
                      </a:pPr>
                      <a:r>
                        <a:rPr lang="pt-BR" sz="18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pedagogia das certezas</a:t>
                      </a:r>
                      <a:endParaRPr sz="1800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Tempo organizado por estudos de otimização de tempo padronizadores 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Aulas de 45 minutos: duração determinada por estudos de tempo ótimo de concentração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0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Espaço </a:t>
                      </a:r>
                      <a:r>
                        <a:rPr lang="pt-BR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organizado por estudos de otimização de espaços padronizadores 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Classes de 40-50 alunos: estudos de otimização de alcance da voz e do controle do professor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4"/>
          <p:cNvSpPr txBox="1"/>
          <p:nvPr/>
        </p:nvSpPr>
        <p:spPr>
          <a:xfrm>
            <a:off x="720000" y="1440000"/>
            <a:ext cx="7560000" cy="3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Crianças têm uma percepção intuitiva destas características escolares. Vejamos alguns desenhos típicos, em que retratam a sala de aula:</a:t>
            </a:r>
            <a:endParaRPr sz="3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720000" y="1440000"/>
            <a:ext cx="7560000" cy="42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720000" y="1440000"/>
            <a:ext cx="756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Os habitantes da sala de aula como seres que, de humano, só têm a cabeça, expressando o lugar valorizado apenas à racionalidade. A indiferenciação mostra a massificação.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4">
            <a:alphaModFix/>
          </a:blip>
          <a:srcRect b="15824" l="5294" r="0" t="5565"/>
          <a:stretch/>
        </p:blipFill>
        <p:spPr>
          <a:xfrm>
            <a:off x="1740775" y="3184600"/>
            <a:ext cx="5751474" cy="38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720000" y="1440000"/>
            <a:ext cx="756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Na lousa, exercícios essencialmente repetitivos. A única a ter corpo é a professora, que pode se movimentar. A anulação da pessoalidade é tal que apenas objetos têm nome. 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 b="0" l="0" r="0" t="10410"/>
          <a:stretch/>
        </p:blipFill>
        <p:spPr>
          <a:xfrm>
            <a:off x="2699150" y="3163850"/>
            <a:ext cx="3093475" cy="35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/>
        </p:nvSpPr>
        <p:spPr>
          <a:xfrm>
            <a:off x="720000" y="1401475"/>
            <a:ext cx="756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A falsa impossibilidade de aprender contemplando a saudável necessidade infantil  de brincar significa-a negativamente, como bagunça. Quem não se ajusta é, também, significado negativamente e tende a introjetar esta avaliação.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4">
            <a:alphaModFix/>
          </a:blip>
          <a:srcRect b="0" l="0" r="0" t="3493"/>
          <a:stretch/>
        </p:blipFill>
        <p:spPr>
          <a:xfrm>
            <a:off x="1727200" y="3559525"/>
            <a:ext cx="5959749" cy="37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8"/>
          <p:cNvSpPr txBox="1"/>
          <p:nvPr/>
        </p:nvSpPr>
        <p:spPr>
          <a:xfrm>
            <a:off x="720000" y="1440000"/>
            <a:ext cx="7560000" cy="5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latin typeface="Georgia"/>
                <a:ea typeface="Georgia"/>
                <a:cs typeface="Georgia"/>
                <a:sym typeface="Georgia"/>
              </a:rPr>
              <a:t>Outras práticas educacionais são possíveis e necessárias</a:t>
            </a:r>
            <a:endParaRPr b="1" sz="3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Aproveitando e criando espaços dentro de escolas do modelo hegemônico;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Em escolas de estrutura e paradigmas educacionais diferentes.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55587" lvl="0" marL="365125" rtl="0" algn="just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ts val="1904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109537" rtl="0" algn="just"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ts val="1904"/>
              <a:buFont typeface="Noto Sans Symbols"/>
              <a:buNone/>
            </a:pPr>
            <a:r>
              <a:rPr b="1"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Porém,</a:t>
            </a: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corremos o risco de recair na mera formação de mão de obra, adequada agora ao modo de produção capitalista que ganha espaço no séc. XXI (competências e habilidades para tal).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/>
        </p:nvSpPr>
        <p:spPr>
          <a:xfrm>
            <a:off x="720000" y="1401475"/>
            <a:ext cx="7632000" cy="16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50">
                <a:latin typeface="Georgia"/>
                <a:ea typeface="Georgia"/>
                <a:cs typeface="Georgia"/>
                <a:sym typeface="Georgia"/>
              </a:rPr>
              <a:t>Comparando características do modo de produção: início do séc XX e tendências no séc XXI (Modernidade e Pós-modernidade)</a:t>
            </a:r>
            <a:endParaRPr sz="2050"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64" name="Google Shape;164;p29"/>
          <p:cNvGraphicFramePr/>
          <p:nvPr/>
        </p:nvGraphicFramePr>
        <p:xfrm>
          <a:off x="719988" y="24233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{EAD8458C-7476-4184-92B2-3B3433ACE5BE}</a:tableStyleId>
              </a:tblPr>
              <a:tblGrid>
                <a:gridCol w="3852125"/>
                <a:gridCol w="3779875"/>
              </a:tblGrid>
              <a:tr h="609300">
                <a:tc>
                  <a:txBody>
                    <a:bodyPr/>
                    <a:lstStyle/>
                    <a:p>
                      <a:pPr indent="-255587" lvl="0" marL="365125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ts val="1292"/>
                        <a:buFont typeface="Noto Sans Symbols"/>
                        <a:buNone/>
                      </a:pPr>
                      <a:r>
                        <a:rPr b="1"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Modernidade</a:t>
                      </a:r>
                      <a:endParaRPr b="1"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55587" lvl="0" marL="365125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Pós-modernidade</a:t>
                      </a:r>
                      <a:endParaRPr b="1"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255587" lvl="0" marL="365125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ts val="1360"/>
                        <a:buFont typeface="Noto Sans Symbols"/>
                        <a:buNone/>
                      </a:pPr>
                      <a:r>
                        <a:rPr b="1"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/toyotismo</a:t>
                      </a:r>
                      <a:endParaRPr b="1"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Trabalho/conhecimento fragmentado</a:t>
                      </a:r>
                      <a:endParaRPr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55587" lvl="0" marL="365125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ts val="1292"/>
                        <a:buFont typeface="Noto Sans Symbols"/>
                        <a:buNone/>
                      </a:pPr>
                      <a:r>
                        <a:rPr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Visão do todo e de processos</a:t>
                      </a:r>
                      <a:endParaRPr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400">
                <a:tc>
                  <a:txBody>
                    <a:bodyPr/>
                    <a:lstStyle/>
                    <a:p>
                      <a:pPr indent="-255587" lvl="0" marL="365125" rtl="0" algn="ct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Trabalho repetitivo</a:t>
                      </a:r>
                      <a:endParaRPr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55587" lvl="0" marL="365125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Abertura para o novo, criatividade</a:t>
                      </a:r>
                      <a:endParaRPr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600">
                <a:tc>
                  <a:txBody>
                    <a:bodyPr/>
                    <a:lstStyle/>
                    <a:p>
                      <a:pPr indent="-255587" lvl="0" marL="365125" rtl="0" algn="ct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ts val="1292"/>
                        <a:buFont typeface="Noto Sans Symbols"/>
                        <a:buNone/>
                      </a:pPr>
                      <a:r>
                        <a:rPr lang="pt-BR" sz="17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Homogeneidade, padrão</a:t>
                      </a:r>
                      <a:endParaRPr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55587" lvl="0" marL="365125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Diversificação</a:t>
                      </a:r>
                      <a:endParaRPr sz="17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2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7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Estrutura de poder em pirâmide, hierarquia:	</a:t>
                      </a:r>
                      <a:endParaRPr sz="17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36550" lvl="0" marL="457200" rtl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eorgia"/>
                        <a:buChar char="-"/>
                      </a:pPr>
                      <a:r>
                        <a:rPr lang="pt-BR" sz="17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submissão aos superiores</a:t>
                      </a:r>
                      <a:endParaRPr sz="17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3655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Georgia"/>
                        <a:buChar char="-"/>
                      </a:pPr>
                      <a:r>
                        <a:rPr lang="pt-BR" sz="17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questionamentos indesejáveis</a:t>
                      </a:r>
                      <a:endParaRPr sz="17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55587" lvl="0" marL="36512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ts val="1156"/>
                        <a:buFont typeface="Noto Sans Symbols"/>
                        <a:buNone/>
                      </a:pPr>
                      <a:r>
                        <a:rPr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Estrutura de poder mista: pirâmide com equipes</a:t>
                      </a:r>
                      <a:endParaRPr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3655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Georgia"/>
                        <a:buChar char="-"/>
                      </a:pPr>
                      <a:r>
                        <a:rPr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participantes ativos, autonomia</a:t>
                      </a:r>
                      <a:endParaRPr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-336550" lvl="0" marL="4572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Georgia"/>
                        <a:buChar char="-"/>
                      </a:pPr>
                      <a:r>
                        <a:rPr lang="pt-BR" sz="17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incertezas, probabilidades</a:t>
                      </a:r>
                      <a:endParaRPr sz="17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89525">
                <a:tc>
                  <a:txBody>
                    <a:bodyPr/>
                    <a:lstStyle/>
                    <a:p>
                      <a:pPr indent="-255587" lvl="0" marL="365125" rtl="0" algn="ctr">
                        <a:lnSpc>
                          <a:spcPct val="8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Tempo organizado por estudos de otimização de tempo padronizadores</a:t>
                      </a:r>
                      <a:endParaRPr sz="17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Otimização do tempo individualizada, foco no desempenho/produção</a:t>
                      </a:r>
                      <a:endParaRPr sz="17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720000" y="1440000"/>
            <a:ext cx="7632000" cy="5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Georgia"/>
                <a:ea typeface="Georgia"/>
                <a:cs typeface="Georgia"/>
                <a:sym typeface="Georgia"/>
              </a:rPr>
              <a:t>Como promover uma educação libertadora?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Alguns caminhos: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Solidariedade, pensada e vivida internamente à instituição, mas também na relação com a comunidade e o mundo;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Ética;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Política nos planos da informação e reflexão, mas também na experiência, nas relações da instituição;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400"/>
              <a:buFont typeface="Georgia"/>
              <a:buChar char="●"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Integralidade.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20000" y="1440000"/>
            <a:ext cx="7560000" cy="5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00">
                <a:latin typeface="Georgia"/>
                <a:ea typeface="Georgia"/>
                <a:cs typeface="Georgia"/>
                <a:sym typeface="Georgia"/>
              </a:rPr>
              <a:t>A Educação assume diferentes formas, em distintos lugares e tempos</a:t>
            </a:r>
            <a:endParaRPr sz="34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Alguns exemplos: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200"/>
              <a:buFont typeface="Georgia"/>
              <a:buChar char="●"/>
            </a:pPr>
            <a:r>
              <a:rPr lang="pt-BR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 Índia, existe há séculos a educação em Ashrams, comunidades em que todos trabalham pelo bem comum e que abarca corpo, intelecto e espírito.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200"/>
              <a:buFont typeface="Georgia"/>
              <a:buChar char="●"/>
            </a:pPr>
            <a:r>
              <a:rPr lang="pt-BR" sz="2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Para o povo Mbya Guarani, “um dos valores fundamentais da educação é a liberdade de aprender a partir da relação com o ambiente circundante, com a experiência”. </a:t>
            </a:r>
            <a:endParaRPr sz="2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MACENA, P.L.; GUIMARÃES, D.S. A Psicologia Cultural na fronteira com as concepções Mbya Guarani de educação. In CONSELHO REGIONAL DE PSICOLOGIA DE SÃO PAULO. </a:t>
            </a:r>
            <a:r>
              <a:rPr i="1" lang="pt-B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 Fronteira da Psicologia com os Saberes Tradicionais: Práticas e Técnicas</a:t>
            </a:r>
            <a:r>
              <a:rPr lang="pt-B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Volume 2. São Paulo: CRP - SP, 2016. p. 37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560000" cy="4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Grécia Antiga (século V  A.C.)</a:t>
            </a:r>
            <a:endParaRPr b="1"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 Europa, que nos colonizou, também teve distintas formas, em diferentes épocas da história ocidental. Vejamos como era em um lugar e época de grande influência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7825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350"/>
              <a:buFont typeface="Georgia"/>
              <a:buChar char="●"/>
            </a:pPr>
            <a:r>
              <a:rPr b="1" lang="pt-BR" sz="235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Paideia:</a:t>
            </a:r>
            <a:r>
              <a:rPr b="1"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Educação</a:t>
            </a:r>
            <a:r>
              <a:rPr i="1"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interdimensional </a:t>
            </a:r>
            <a:r>
              <a:rPr lang="pt-BR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(contemplando as diversas dimensões do humano, todas IGUALMENTE valorizadas), acontecendo em diferentes espaços da Polis.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720000" y="1440000"/>
            <a:ext cx="756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latin typeface="Georgia"/>
                <a:ea typeface="Georgia"/>
                <a:cs typeface="Georgia"/>
                <a:sym typeface="Georgia"/>
              </a:rPr>
              <a:t>Logos – a dimensão do pensamento, a racionalidade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Muitos mestres, como Sócrates, ensinavam caminhando pelas colinas de Atenas, conversando e discutindo com seus discípulos. Abaixo, o peripathos, um caminho que circundava o alto da principal colina.</a:t>
            </a:r>
            <a:endParaRPr b="1"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DSC07827.JPG" id="78" name="Google Shape;7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5025" y="3955075"/>
            <a:ext cx="4108800" cy="27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720000" y="1440000"/>
            <a:ext cx="756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latin typeface="Georgia"/>
                <a:ea typeface="Georgia"/>
                <a:cs typeface="Georgia"/>
                <a:sym typeface="Georgia"/>
              </a:rPr>
              <a:t>Pathos – o sentimento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O teatro grego era um lugar de elaboração das emoções. As peças contavam histórias que todos conheciam bem. Era coletivamente evocada e o coro era primordial, pois tinha a função elaborativa do que se encenava.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DSC07814.JPG"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7082" y="3683525"/>
            <a:ext cx="4290600" cy="30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720000" y="1440000"/>
            <a:ext cx="756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latin typeface="Georgia"/>
                <a:ea typeface="Georgia"/>
                <a:cs typeface="Georgia"/>
                <a:sym typeface="Georgia"/>
              </a:rPr>
              <a:t>Eros – o corpo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O cultivo do corpo acontecia essencialmente nas práticas esportivas. As Olimpíadas atravessaram tempos e espaços. Abaixo, o estádio de Delfos.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DSC07995.JPG" id="92" name="Google Shape;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1825" y="3542075"/>
            <a:ext cx="4971000" cy="31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720000" y="1440000"/>
            <a:ext cx="756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latin typeface="Georgia"/>
                <a:ea typeface="Georgia"/>
                <a:cs typeface="Georgia"/>
                <a:sym typeface="Georgia"/>
              </a:rPr>
              <a:t>Mythos – o sagrado</a:t>
            </a:r>
            <a:endParaRPr b="1" sz="30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Dimensão do transcendente, do misterioso e maravilhoso. Seu espaço de cultivo é, principalmente, o templo.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DSC08480.JPG" id="99" name="Google Shape;9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8000" y="3200675"/>
            <a:ext cx="4584000" cy="35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720000" y="1440000"/>
            <a:ext cx="75600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Georgia"/>
                <a:ea typeface="Georgia"/>
                <a:cs typeface="Georgia"/>
                <a:sym typeface="Georgia"/>
              </a:rPr>
              <a:t>Portanto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A </a:t>
            </a: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escola comum contemporânea não é natural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, mas histórica e culturalmente marcada. Sua forma e funcionamentos têm sentidos e objetivos que é preciso identificar;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Assim como não existiu sempre, </a:t>
            </a:r>
            <a:r>
              <a:rPr b="1" lang="pt-BR" sz="2400">
                <a:latin typeface="Georgia"/>
                <a:ea typeface="Georgia"/>
                <a:cs typeface="Georgia"/>
                <a:sym typeface="Georgia"/>
              </a:rPr>
              <a:t>pode transformar-se e mesmo desaparecer</a:t>
            </a:r>
            <a:r>
              <a:rPr lang="pt-BR" sz="2400">
                <a:latin typeface="Georgia"/>
                <a:ea typeface="Georgia"/>
                <a:cs typeface="Georgia"/>
                <a:sym typeface="Georgia"/>
              </a:rPr>
              <a:t> como tal.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720000" y="1440000"/>
            <a:ext cx="7560000" cy="59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900">
                <a:latin typeface="Georgia"/>
                <a:ea typeface="Georgia"/>
                <a:cs typeface="Georgia"/>
                <a:sym typeface="Georgia"/>
              </a:rPr>
              <a:t>Fundamentos de práticas pedagógicas hoje naturalizadas remontam à França do séc. XVIII</a:t>
            </a:r>
            <a:endParaRPr b="1" sz="29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Georgia"/>
              <a:ea typeface="Georgia"/>
              <a:cs typeface="Georgia"/>
              <a:sym typeface="Georgia"/>
            </a:endParaRPr>
          </a:p>
          <a:p>
            <a:pPr indent="-374650" lvl="0" marL="457200" marR="64008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300"/>
              <a:buFont typeface="Georgia"/>
              <a:buChar char="●"/>
            </a:pPr>
            <a:r>
              <a:rPr lang="pt-BR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Revolução francesa: formando uma nova sociedade</a:t>
            </a: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marR="64008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4650" lvl="1" marL="914400" marR="64008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Georgia"/>
              <a:buChar char="○"/>
            </a:pPr>
            <a:r>
              <a:rPr lang="pt-BR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Valorização do trabalho individual: meritocracia (burguesia) X direito de nascença (nobreza deposta);</a:t>
            </a:r>
            <a:endParaRPr sz="23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914400" marR="64008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74650" lvl="1" marL="914400" marR="64008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Georgia"/>
              <a:buChar char="○"/>
            </a:pPr>
            <a:r>
              <a:rPr lang="pt-BR" sz="23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Lógica da ciência cartesiana X lógica religiosa (clero deposto): Racionalidade (Logos) vista como superior e separável de sentimento (Pathos), corpo (Eros) e sagrado (Mythos), que a atrapalham.</a:t>
            </a:r>
            <a:endParaRPr b="1" sz="23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