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y="6858000" cx="9144000"/>
  <p:notesSz cx="6858000" cy="9144000"/>
  <p:embeddedFontLst>
    <p:embeddedFont>
      <p:font typeface="Tahoma"/>
      <p:regular r:id="rId17"/>
      <p:bold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907">
          <p15:clr>
            <a:srgbClr val="A4A3A4"/>
          </p15:clr>
        </p15:guide>
        <p15:guide id="2" pos="454">
          <p15:clr>
            <a:srgbClr val="A4A3A4"/>
          </p15:clr>
        </p15:guide>
        <p15:guide id="3" pos="5216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0578AA59-535D-4C1C-A5AE-F314B2324BFE}">
  <a:tblStyle styleId="{0578AA59-535D-4C1C-A5AE-F314B2324BF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907" orient="horz"/>
        <p:guide pos="454"/>
        <p:guide pos="521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font" Target="fonts/Tahoma-regular.fntdata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8" Type="http://schemas.openxmlformats.org/officeDocument/2006/relationships/font" Target="fonts/Tahoma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e929e5f19_0_29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6e929e5f19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70335e4204_0_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70335e420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6e929e5f19_0_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6e929e5f19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6e929e5f19_0_9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6e929e5f19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6e929e5f19_0_1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6e929e5f19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874f3c0e8b_0_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874f3c0e8b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6e929e5f19_0_1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6e929e5f19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6e929e5f19_0_2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6e929e5f19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6e929e5f19_0_2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6e929e5f19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5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75" y="31100"/>
            <a:ext cx="9055862" cy="14016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720000" y="1432700"/>
            <a:ext cx="7560000" cy="185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4000">
                <a:latin typeface="Georgia"/>
                <a:ea typeface="Georgia"/>
                <a:cs typeface="Georgia"/>
                <a:sym typeface="Georgia"/>
              </a:rPr>
              <a:t>Funcionamentos escolares produtores de fracasso e sofrimento</a:t>
            </a:r>
            <a:endParaRPr b="1" sz="400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10800000">
            <a:off x="720000" y="3556800"/>
            <a:ext cx="7253825" cy="9175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720000" y="3837775"/>
            <a:ext cx="7560000" cy="246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17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Beatriz de Paula Souza</a:t>
            </a:r>
            <a:endParaRPr b="1" sz="17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17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Instituto de Psicologia</a:t>
            </a:r>
            <a:endParaRPr b="1" sz="17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7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Universidade de São Paulo</a:t>
            </a:r>
            <a:endParaRPr b="1" sz="17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700">
                <a:latin typeface="Georgia"/>
                <a:ea typeface="Georgia"/>
                <a:cs typeface="Georgia"/>
                <a:sym typeface="Georgia"/>
              </a:rPr>
              <a:t>2018 </a:t>
            </a:r>
            <a:endParaRPr b="1" sz="17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7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700">
                <a:latin typeface="Georgia"/>
                <a:ea typeface="Georgia"/>
                <a:cs typeface="Georgia"/>
                <a:sym typeface="Georgia"/>
              </a:rPr>
              <a:t>Baseado em: </a:t>
            </a:r>
            <a:r>
              <a:rPr b="1" lang="pt-BR" sz="1700">
                <a:latin typeface="Georgia"/>
                <a:ea typeface="Georgia"/>
                <a:cs typeface="Georgia"/>
                <a:sym typeface="Georgia"/>
              </a:rPr>
              <a:t>SOUZA, B.P. Funcionamentos escolares e produção de fracasso escolar e sofrimento. Or</a:t>
            </a:r>
            <a:r>
              <a:rPr b="1" lang="pt-BR" sz="1700">
                <a:latin typeface="Georgia"/>
                <a:ea typeface="Georgia"/>
                <a:cs typeface="Georgia"/>
                <a:sym typeface="Georgia"/>
              </a:rPr>
              <a:t>ient</a:t>
            </a:r>
            <a:r>
              <a:rPr b="1" lang="pt-BR" sz="1700">
                <a:latin typeface="Georgia"/>
                <a:ea typeface="Georgia"/>
                <a:cs typeface="Georgia"/>
                <a:sym typeface="Georgia"/>
              </a:rPr>
              <a:t>ação à Queixa Escolar. São Paulo: Casa do Psicólogo. 2007</a:t>
            </a:r>
            <a:endParaRPr b="1" sz="170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58" name="Google Shape;58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151375" y="6237867"/>
            <a:ext cx="675084" cy="337542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013050" y="6227142"/>
            <a:ext cx="1023342" cy="3589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Google Shape;115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75" y="31100"/>
            <a:ext cx="9055862" cy="1401600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22"/>
          <p:cNvSpPr txBox="1"/>
          <p:nvPr/>
        </p:nvSpPr>
        <p:spPr>
          <a:xfrm>
            <a:off x="720000" y="1432700"/>
            <a:ext cx="7560000" cy="553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400">
                <a:latin typeface="Georgia"/>
                <a:ea typeface="Georgia"/>
                <a:cs typeface="Georgia"/>
                <a:sym typeface="Georgia"/>
              </a:rPr>
              <a:t>Algumas explicações para o fracasso escolar de alunos pobres: </a:t>
            </a:r>
            <a:r>
              <a:rPr b="1" lang="pt-BR" sz="3400">
                <a:latin typeface="Georgia"/>
                <a:ea typeface="Georgia"/>
                <a:cs typeface="Georgia"/>
                <a:sym typeface="Georgia"/>
              </a:rPr>
              <a:t>mitos  e  preconceitos</a:t>
            </a:r>
            <a:endParaRPr b="1" sz="34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rgbClr val="333399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81000" lvl="0" marL="457200" rtl="0" algn="just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Têm QI baixo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São desinteressados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São apáticos ou indisciplinados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Não têm cultura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Falam errado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Têm carência afetiva pois suas famílias são desestruturadas e abandonadoras</a:t>
            </a:r>
            <a:endParaRPr b="1" sz="2400">
              <a:solidFill>
                <a:srgbClr val="33339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75" y="31100"/>
            <a:ext cx="9055862" cy="140160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 txBox="1"/>
          <p:nvPr/>
        </p:nvSpPr>
        <p:spPr>
          <a:xfrm>
            <a:off x="807800" y="1432700"/>
            <a:ext cx="7472100" cy="45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graphicFrame>
        <p:nvGraphicFramePr>
          <p:cNvPr id="66" name="Google Shape;66;p14"/>
          <p:cNvGraphicFramePr/>
          <p:nvPr/>
        </p:nvGraphicFramePr>
        <p:xfrm>
          <a:off x="720000" y="14333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{0578AA59-535D-4C1C-A5AE-F314B2324BFE}</a:tableStyleId>
              </a:tblPr>
              <a:tblGrid>
                <a:gridCol w="2234700"/>
                <a:gridCol w="53253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40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4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Níveis de adequação em leitura e escrita no 3º ano do Ensino Fundamental</a:t>
                      </a:r>
                      <a:endParaRPr b="1" sz="240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4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Brasil</a:t>
                      </a:r>
                      <a:endParaRPr sz="240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4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32%</a:t>
                      </a:r>
                      <a:endParaRPr sz="240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4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Santa Catarina (+alto)</a:t>
                      </a:r>
                      <a:endParaRPr sz="240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4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41%</a:t>
                      </a:r>
                      <a:endParaRPr sz="240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4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Sergipe (+baixo)</a:t>
                      </a:r>
                      <a:endParaRPr sz="240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4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17%</a:t>
                      </a:r>
                      <a:endParaRPr sz="240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4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São Paulo</a:t>
                      </a:r>
                      <a:endParaRPr sz="240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4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38%</a:t>
                      </a:r>
                      <a:endParaRPr sz="240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67" name="Google Shape;67;p14"/>
          <p:cNvSpPr txBox="1"/>
          <p:nvPr/>
        </p:nvSpPr>
        <p:spPr>
          <a:xfrm>
            <a:off x="727125" y="5857175"/>
            <a:ext cx="7560000" cy="61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*de acordo com a Avaliação Nacional de Alfabetização de 2016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Google Shape;7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75" y="31100"/>
            <a:ext cx="9055862" cy="1401600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5"/>
          <p:cNvSpPr txBox="1"/>
          <p:nvPr/>
        </p:nvSpPr>
        <p:spPr>
          <a:xfrm>
            <a:off x="720000" y="1432700"/>
            <a:ext cx="7560000" cy="484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>
                <a:latin typeface="Georgia"/>
                <a:ea typeface="Georgia"/>
                <a:cs typeface="Georgia"/>
                <a:sym typeface="Georgia"/>
              </a:rPr>
              <a:t>Como se tece este quadro?</a:t>
            </a:r>
            <a:endParaRPr sz="36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latin typeface="Georgia"/>
              <a:ea typeface="Georgia"/>
              <a:cs typeface="Georgia"/>
              <a:sym typeface="Georgia"/>
            </a:endParaRPr>
          </a:p>
          <a:p>
            <a:pPr indent="-342900" lvl="0" marL="3429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>
                <a:latin typeface="Georgia"/>
                <a:ea typeface="Georgia"/>
                <a:cs typeface="Georgia"/>
                <a:sym typeface="Georgia"/>
              </a:rPr>
              <a:t>Alguns funcionamentos do sistema escolar produtores de fracasso e sofrimento</a:t>
            </a:r>
            <a:endParaRPr sz="4000">
              <a:latin typeface="Georgia"/>
              <a:ea typeface="Georgia"/>
              <a:cs typeface="Georgia"/>
              <a:sym typeface="Georgia"/>
            </a:endParaRPr>
          </a:p>
          <a:p>
            <a:pPr indent="-342900" lvl="0" marL="3429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latin typeface="Georgia"/>
              <a:ea typeface="Georgia"/>
              <a:cs typeface="Georgia"/>
              <a:sym typeface="Georgia"/>
            </a:endParaRPr>
          </a:p>
          <a:p>
            <a:pPr indent="-342900" lvl="0" marL="3429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Obs: serão apresentados apenas os que atuam para produzir fracasso e sofrimento. Mas lembramos que a escola é um universo rico! Também é lugar de vida, desenvolvimento, aprendizagem, amor...!</a:t>
            </a:r>
            <a:endParaRPr>
              <a:solidFill>
                <a:schemeClr val="dk1"/>
              </a:solidFill>
            </a:endParaRPr>
          </a:p>
          <a:p>
            <a:pPr indent="-342900" lvl="0" marL="3429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sz="40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4" name="Google Shape;74;p15"/>
          <p:cNvSpPr/>
          <p:nvPr/>
        </p:nvSpPr>
        <p:spPr>
          <a:xfrm>
            <a:off x="698775" y="2395800"/>
            <a:ext cx="7746300" cy="23559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75" y="31100"/>
            <a:ext cx="9055862" cy="1401600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6"/>
          <p:cNvSpPr txBox="1"/>
          <p:nvPr/>
        </p:nvSpPr>
        <p:spPr>
          <a:xfrm>
            <a:off x="720000" y="1432700"/>
            <a:ext cx="7560000" cy="486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>
                <a:latin typeface="Georgia"/>
                <a:ea typeface="Georgia"/>
                <a:cs typeface="Georgia"/>
                <a:sym typeface="Georgia"/>
              </a:rPr>
              <a:t>Incidindo sobre EDUCADORES, a partir dos órgãos centrais:</a:t>
            </a:r>
            <a:endParaRPr sz="36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Mudanças de escola em pleno ano letivo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Convocações de última hora 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Burocracia criando rupturas no vínculo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     professor-classe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Políticas públicas implantadas de maneira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     autoritária e desorganizada e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Baixos salários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75" y="31100"/>
            <a:ext cx="9055862" cy="14016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7"/>
          <p:cNvSpPr txBox="1"/>
          <p:nvPr/>
        </p:nvSpPr>
        <p:spPr>
          <a:xfrm>
            <a:off x="720000" y="1432700"/>
            <a:ext cx="7560000" cy="520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>
                <a:latin typeface="Georgia"/>
                <a:ea typeface="Georgia"/>
                <a:cs typeface="Georgia"/>
                <a:sym typeface="Georgia"/>
              </a:rPr>
              <a:t>Incidindo sobre educadores, internos às escolas:</a:t>
            </a:r>
            <a:endParaRPr sz="36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Insuficiência de espaços sistemáticos e organizados de reflexão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Dificuldades na produção e na implantação do projeto político-pedagógico da escola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Insuficiência de apoio e orientação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Relações hostis comuns entre educadores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Desvalorização dos conhecimentos dos educadores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pt-BR" sz="3200">
                <a:solidFill>
                  <a:srgbClr val="333399"/>
                </a:solidFill>
                <a:latin typeface="Georgia"/>
                <a:ea typeface="Georgia"/>
                <a:cs typeface="Georgia"/>
                <a:sym typeface="Georgia"/>
              </a:rPr>
            </a:br>
            <a:endParaRPr sz="4400">
              <a:solidFill>
                <a:srgbClr val="33339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75" y="31100"/>
            <a:ext cx="9055862" cy="14016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8"/>
          <p:cNvSpPr txBox="1"/>
          <p:nvPr/>
        </p:nvSpPr>
        <p:spPr>
          <a:xfrm>
            <a:off x="720000" y="1432700"/>
            <a:ext cx="7560000" cy="520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>
                <a:latin typeface="Georgia"/>
                <a:ea typeface="Georgia"/>
                <a:cs typeface="Georgia"/>
                <a:sym typeface="Georgia"/>
              </a:rPr>
              <a:t>(...) </a:t>
            </a:r>
            <a:r>
              <a:rPr lang="pt-BR" sz="3600">
                <a:latin typeface="Georgia"/>
                <a:ea typeface="Georgia"/>
                <a:cs typeface="Georgia"/>
                <a:sym typeface="Georgia"/>
              </a:rPr>
              <a:t>Incidindo sobre educadores, internos às escolas:</a:t>
            </a:r>
            <a:endParaRPr sz="36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Imprevisibilidade cotidiana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Impunidade, acobertamento de falhas e abusos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Insuficiência de poder da comunidade.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pt-BR" sz="3200">
                <a:solidFill>
                  <a:srgbClr val="333399"/>
                </a:solidFill>
                <a:latin typeface="Georgia"/>
                <a:ea typeface="Georgia"/>
                <a:cs typeface="Georgia"/>
                <a:sym typeface="Georgia"/>
              </a:rPr>
            </a:br>
            <a:endParaRPr sz="4400">
              <a:solidFill>
                <a:srgbClr val="33339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Google Shape;97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75" y="31100"/>
            <a:ext cx="9055862" cy="1401600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9"/>
          <p:cNvSpPr txBox="1"/>
          <p:nvPr/>
        </p:nvSpPr>
        <p:spPr>
          <a:xfrm>
            <a:off x="720000" y="1432700"/>
            <a:ext cx="7560000" cy="514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>
                <a:latin typeface="Georgia"/>
                <a:ea typeface="Georgia"/>
                <a:cs typeface="Georgia"/>
                <a:sym typeface="Georgia"/>
              </a:rPr>
              <a:t>Incidindo sobre pais</a:t>
            </a:r>
            <a:endParaRPr sz="36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ts val="3200"/>
              <a:buFont typeface="Tahoma"/>
              <a:buNone/>
            </a:pPr>
            <a:r>
              <a:t/>
            </a:r>
            <a:endParaRPr sz="8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E</a:t>
            </a: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xclusão de decisões sobre seus filhos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A</a:t>
            </a: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lvo de mitos e preconceitos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S</a:t>
            </a: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ofrerem humilhações, públicas ou não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V</a:t>
            </a: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istos e tratados como ignorantes e incompetentes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A</a:t>
            </a: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cusações de desinteresse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B</a:t>
            </a: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ilhetes queixosos sistemáticos nos cadernos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T</a:t>
            </a: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ratados como usuários de favores X sujeitos de direitos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/>
          <p:nvPr/>
        </p:nvSpPr>
        <p:spPr>
          <a:xfrm>
            <a:off x="720000" y="1432700"/>
            <a:ext cx="7560000" cy="508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>
                <a:latin typeface="Georgia"/>
                <a:ea typeface="Georgia"/>
                <a:cs typeface="Georgia"/>
                <a:sym typeface="Georgia"/>
              </a:rPr>
              <a:t>Incidindo sobre alunos</a:t>
            </a:r>
            <a:endParaRPr sz="36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Homogeneidade como princípio de trabalho pedagógico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Aprovação automática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Pedagogia repetitiva e desinteressante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Cópia como estratégia de controle e negação do fracasso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Corpo e sensibilidade contidos, confinamento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Abandono dos “atrasados”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04" name="Google Shape;104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75" y="31100"/>
            <a:ext cx="9055862" cy="140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75" y="31100"/>
            <a:ext cx="9055862" cy="1401600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21"/>
          <p:cNvSpPr txBox="1"/>
          <p:nvPr/>
        </p:nvSpPr>
        <p:spPr>
          <a:xfrm>
            <a:off x="720000" y="1432700"/>
            <a:ext cx="7560000" cy="430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>
                <a:latin typeface="Georgia"/>
                <a:ea typeface="Georgia"/>
                <a:cs typeface="Georgia"/>
                <a:sym typeface="Georgia"/>
              </a:rPr>
              <a:t>(...) </a:t>
            </a:r>
            <a:r>
              <a:rPr lang="pt-BR" sz="3600">
                <a:latin typeface="Georgia"/>
                <a:ea typeface="Georgia"/>
                <a:cs typeface="Georgia"/>
                <a:sym typeface="Georgia"/>
              </a:rPr>
              <a:t>Incidindo sobre alunos </a:t>
            </a:r>
            <a:endParaRPr sz="36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Aulas vagas – faltas de professores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Rotatividade de professores e equipe técnico-administrativa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Humilhações de diversas naturezas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Encaminhamentos patologizantes a especialistas 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Mitos e preconceitos negativos permeando o olhar dos professores para os alunos.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