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</p:sldIdLst>
  <p:sldSz cy="6858000" cx="9144000"/>
  <p:notesSz cx="6858000" cy="9144000"/>
  <p:embeddedFontLst>
    <p:embeddedFont>
      <p:font typeface="Century Schoolbook"/>
      <p:regular r:id="rId46"/>
      <p:bold r:id="rId47"/>
      <p:italic r:id="rId48"/>
      <p:boldItalic r:id="rId4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07">
          <p15:clr>
            <a:srgbClr val="A4A3A4"/>
          </p15:clr>
        </p15:guide>
        <p15:guide id="2" pos="454">
          <p15:clr>
            <a:srgbClr val="A4A3A4"/>
          </p15:clr>
        </p15:guide>
        <p15:guide id="3" pos="521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07" orient="horz"/>
        <p:guide pos="454"/>
        <p:guide pos="521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font" Target="fonts/CenturySchoolbook-regular.fntdata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font" Target="fonts/CenturySchoolbook-italic.fntdata"/><Relationship Id="rId47" Type="http://schemas.openxmlformats.org/officeDocument/2006/relationships/font" Target="fonts/CenturySchoolbook-bold.fntdata"/><Relationship Id="rId49" Type="http://schemas.openxmlformats.org/officeDocument/2006/relationships/font" Target="fonts/CenturySchoolbook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b743b9637_0_0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b743b963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b743b9637_0_37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b743b9637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b743b9637_0_4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6b743b9637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b743b9637_0_45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b743b9637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6b743b9637_0_49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6b743b9637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b743b9637_0_5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6b743b9637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b743b9637_0_57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b743b9637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6b743b9637_0_6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6b743b9637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6b743b9637_0_65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6b743b9637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6b743b9637_0_69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6b743b9637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b743b9637_0_7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6b743b9637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b743b9637_0_5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b743b963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6b743b9637_0_77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6b743b9637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6b743b9637_0_8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6b743b9637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6b743b9637_0_85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6b743b9637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6b743b9637_0_89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6b743b9637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b743b9637_0_9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6b743b9637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6b743b9637_0_97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6b743b9637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6b743b9637_0_105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6b743b9637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6b743b9637_0_109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6b743b9637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6b743b9637_0_11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6b743b9637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6b743b9637_0_117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6b743b9637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b743b9637_0_9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b743b9637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6b743b9637_0_12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6b743b9637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6b743b9637_0_125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6b743b9637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6b743b9637_0_129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6b743b9637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b743b9637_0_13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6b743b9637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6b743b9637_0_137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6b743b9637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6b743b9637_0_14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6b743b9637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6b743b9637_0_145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6b743b9637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6b743b9637_0_149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6b743b9637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6b743b9637_0_15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6b743b9637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6b743b9637_0_16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6b743b9637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b743b9637_0_1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b743b9637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6b743b9637_0_157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6b743b9637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6b743b9637_0_17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6b743b9637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b743b9637_0_2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b743b9637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b743b9637_0_25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b743b963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b743b9637_0_29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b743b9637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b743b9637_0_3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b743b9637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9.png"/><Relationship Id="rId5" Type="http://schemas.openxmlformats.org/officeDocument/2006/relationships/image" Target="../media/image2.png"/><Relationship Id="rId6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hyperlink" Target="http://images.google.com/imgres?imgurl=http://www.colegioreginamundi.com.br/imagens/pastoral/acampamento/destaque.jpg&amp;imgrefurl=http://www.colegioreginamundi.com.br/destaque_acampamento.htm&amp;usg=__ODyUtcZfQ2WqPXQAW2I0PqvkliU=&amp;h=274&amp;w=412&amp;sz=55&amp;hl=pt-BR&amp;start=13&amp;um=1&amp;tbnid=14nH1RO9iTiL2M:&amp;tbnh=83&amp;tbnw=125&amp;prev=/images?q=grupo+de+amigos&amp;hl=pt-BR&amp;rls=com.microsoft:pt-br:IE-SearchBox&amp;rlz=1I7SKPB&amp;um=1" TargetMode="External"/><Relationship Id="rId10" Type="http://schemas.openxmlformats.org/officeDocument/2006/relationships/image" Target="../media/image1.png"/><Relationship Id="rId9" Type="http://schemas.openxmlformats.org/officeDocument/2006/relationships/image" Target="../media/image5.jpg"/><Relationship Id="rId5" Type="http://schemas.openxmlformats.org/officeDocument/2006/relationships/image" Target="../media/image3.jpg"/><Relationship Id="rId6" Type="http://schemas.openxmlformats.org/officeDocument/2006/relationships/hyperlink" Target="http://images.google.com/imgres?imgurl=http://www.upis.br/aupis/img/campus2/campus2_sala_aula1.jpg&amp;imgrefurl=http://www.upis.br/aupis/campus2_sala_aula.asp&amp;usg=__MZYhbjkupRRtst29-wEUHxmEpLs=&amp;h=321&amp;w=435&amp;sz=41&amp;hl=pt-BR&amp;start=12&amp;um=1&amp;tbnid=VlM_3yigfpk-tM:&amp;tbnh=93&amp;tbnw=126&amp;prev=/images?q=aula&amp;hl=pt-BR&amp;rls=com.microsoft:pt-br:IE-SearchBox&amp;rlz=1I7SKPB&amp;um=1" TargetMode="External"/><Relationship Id="rId7" Type="http://schemas.openxmlformats.org/officeDocument/2006/relationships/image" Target="../media/image6.jpg"/><Relationship Id="rId8" Type="http://schemas.openxmlformats.org/officeDocument/2006/relationships/hyperlink" Target="http://images.google.com/imgres?imgurl=http://blog.scup.com.br/wp-content/uploads/2009/07/trabalho.jpg&amp;imgrefurl=http://blog.scup.com.br/&amp;usg=__FADeGxyv-fpwtynpPzxV9lRzhqQ=&amp;h=300&amp;w=400&amp;sz=194&amp;hl=pt-BR&amp;start=1&amp;um=1&amp;tbnid=QnCGUnjyhZU4RM:&amp;tbnh=93&amp;tbnw=124&amp;prev=/images?q=trabalho&amp;hl=pt-BR&amp;rls=com.microsoft:pt-br:IE-SearchBox&amp;rlz=1I7SKPB&amp;um=1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720000" y="4124213"/>
            <a:ext cx="6702725" cy="917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720000" y="1432700"/>
            <a:ext cx="7560000" cy="25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900">
                <a:latin typeface="Georgia"/>
                <a:ea typeface="Georgia"/>
                <a:cs typeface="Georgia"/>
                <a:sym typeface="Georgia"/>
              </a:rPr>
              <a:t>Abordagem grupal em </a:t>
            </a:r>
            <a:r>
              <a:rPr b="1" lang="pt-BR" sz="3900">
                <a:latin typeface="Georgia"/>
                <a:ea typeface="Georgia"/>
                <a:cs typeface="Georgia"/>
                <a:sym typeface="Georgia"/>
              </a:rPr>
              <a:t>Orientação à Queixa Escolar: fundamentos teóricos </a:t>
            </a:r>
            <a:endParaRPr b="1" sz="39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20000" y="4547875"/>
            <a:ext cx="5204700" cy="14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Profa. Dra. Mirna Y. Koda</a:t>
            </a:r>
            <a:endParaRPr b="1" sz="1800"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Curso de Psicologia</a:t>
            </a:r>
            <a:endParaRPr b="1" sz="1800"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Universidade de São Francisco</a:t>
            </a:r>
            <a:endParaRPr b="1" sz="1800"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2015</a:t>
            </a:r>
            <a:endParaRPr b="1" sz="1800"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64350" y="5665892"/>
            <a:ext cx="675084" cy="3375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13025" y="5655167"/>
            <a:ext cx="1023342" cy="358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/>
        </p:nvSpPr>
        <p:spPr>
          <a:xfrm>
            <a:off x="720000" y="1440000"/>
            <a:ext cx="756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48590" lvl="0" marL="27305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17" name="Google Shape;117;p22"/>
          <p:cNvSpPr txBox="1"/>
          <p:nvPr/>
        </p:nvSpPr>
        <p:spPr>
          <a:xfrm>
            <a:off x="720000" y="1440000"/>
            <a:ext cx="7560000" cy="24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Possibilidade de ressignificar experiências de vida: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trabalho sobre o aqui e agora do grupo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possibilidade de mudança de papéis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desconstrução e reconstrução de representações e relações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18" name="Google Shape;11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/>
        </p:nvSpPr>
        <p:spPr>
          <a:xfrm>
            <a:off x="720000" y="1440000"/>
            <a:ext cx="756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 grupo funciona como um microcosmo social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Ele possui atravessamentos institucionais, sociais e culturais. Desse modo, se torna um campo privilegiado de análise e compreensão desses âmbitos e de suas influências sobre a vida dos sujeitos.</a:t>
            </a:r>
            <a:endParaRPr sz="2400">
              <a:solidFill>
                <a:srgbClr val="3F3F3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24" name="Google Shape;12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/>
        </p:nvSpPr>
        <p:spPr>
          <a:xfrm>
            <a:off x="720000" y="1440000"/>
            <a:ext cx="7560000" cy="32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ÂMBITOS DE ANÁLISE A SEREM CONSIDERADOS (BLEGER, 1992)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A.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Âmbito psicossocial (sujeitos)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B. Âmbito sócio-dinâmico (grupos)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C. Âmbito institucional (instituições)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D. Âmbito comunitário (comunidades)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166370" lvl="0" marL="27305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90C226"/>
              </a:buClr>
              <a:buSzPts val="1680"/>
              <a:buFont typeface="Noto Sans Symbols"/>
              <a:buNone/>
            </a:pPr>
            <a:r>
              <a:t/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descr="esquema bleger.bmp" id="130" name="Google Shape;130;p24"/>
          <p:cNvPicPr preferRelativeResize="0"/>
          <p:nvPr/>
        </p:nvPicPr>
        <p:blipFill rotWithShape="1">
          <a:blip r:embed="rId3">
            <a:alphaModFix/>
          </a:blip>
          <a:srcRect b="35271" l="7604" r="19343" t="35546"/>
          <a:stretch/>
        </p:blipFill>
        <p:spPr>
          <a:xfrm>
            <a:off x="1465200" y="4633500"/>
            <a:ext cx="3235500" cy="187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4"/>
          <p:cNvSpPr txBox="1"/>
          <p:nvPr/>
        </p:nvSpPr>
        <p:spPr>
          <a:xfrm>
            <a:off x="5331750" y="5503450"/>
            <a:ext cx="1668600" cy="8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4"/>
          <p:cNvSpPr txBox="1"/>
          <p:nvPr/>
        </p:nvSpPr>
        <p:spPr>
          <a:xfrm>
            <a:off x="4198000" y="4727825"/>
            <a:ext cx="3471600" cy="1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Esses âmbitos se influenciam mutuamente.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33" name="Google Shape;133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/>
        </p:nvSpPr>
        <p:spPr>
          <a:xfrm>
            <a:off x="720000" y="1440000"/>
            <a:ext cx="7560000" cy="34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COMPREENSÃO DO GRUPO A PARTIR DE UM OLHAR PSICANALÍTICO: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Considera-se a existência de fenômenos inconscientes.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No grupo, se colocam em cena relações de objeto, identificações, complexos, fantasias e mecanismos de defesa.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39" name="Google Shape;13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/>
          <p:nvPr/>
        </p:nvSpPr>
        <p:spPr>
          <a:xfrm>
            <a:off x="720000" y="1440000"/>
            <a:ext cx="7560000" cy="41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RELAÇÃO SUJEITO/GRUPO: 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Todo indivíduo é um grupo (Kaës, 1997) – constituído a partir de sua história de relações sociais, internalização (aprendizado) de modos de relacionamento (vínculos) e figuras identitárias.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 mundo interno do sujeito se constitui a partir da relação com o mundo externo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 sujeito é sempre sujeito do grupo, formando uma relação indissociável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45" name="Google Shape;14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/>
          <p:nvPr/>
        </p:nvSpPr>
        <p:spPr>
          <a:xfrm>
            <a:off x="720000" y="1440000"/>
            <a:ext cx="7560000" cy="38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As identificações são a matéria primeira do vínculo grupal.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 grupo, todas as formas de identificação são mobilizadas e permitem ocupar uma pluralidade de lugares.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As 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transferências no grupo são múltiplas e se dão entre todos os seus membros.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51" name="Google Shape;15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8"/>
          <p:cNvSpPr txBox="1"/>
          <p:nvPr/>
        </p:nvSpPr>
        <p:spPr>
          <a:xfrm>
            <a:off x="720000" y="1440000"/>
            <a:ext cx="7560000" cy="26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 grupo permite dar lugar à encenação dos “grupos internos” dos sujeitos.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Pichon-Rivière: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 mundo interno, também chamado de </a:t>
            </a:r>
            <a:r>
              <a:rPr b="1" i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grupo interno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é constituído pela internalização de vínculos, de papéis, de funções, isso implica em uma aprendizagem.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57" name="Google Shape;15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/>
          <p:nvPr/>
        </p:nvSpPr>
        <p:spPr>
          <a:xfrm>
            <a:off x="720000" y="1440000"/>
            <a:ext cx="7560000" cy="41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PICHON-RIVIÈRE (1907 – 1979, ARGENTINA):</a:t>
            </a:r>
            <a:br>
              <a:rPr b="1" lang="pt-BR" sz="2400">
                <a:latin typeface="Georgia"/>
                <a:ea typeface="Georgia"/>
                <a:cs typeface="Georgia"/>
                <a:sym typeface="Georgia"/>
              </a:rPr>
            </a:b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GRUPO OPERATIVO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 grupo operativo é um grupo </a:t>
            </a:r>
            <a:r>
              <a:rPr b="1" i="1" lang="pt-BR" sz="2400">
                <a:latin typeface="Georgia"/>
                <a:ea typeface="Georgia"/>
                <a:cs typeface="Georgia"/>
                <a:sym typeface="Georgia"/>
              </a:rPr>
              <a:t>centrado na tarefa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Todo grupo se propõe uma tarefa, que constitui seu </a:t>
            </a:r>
            <a:r>
              <a:rPr b="1" i="1" lang="pt-BR" sz="2400">
                <a:latin typeface="Georgia"/>
                <a:ea typeface="Georgia"/>
                <a:cs typeface="Georgia"/>
                <a:sym typeface="Georgia"/>
              </a:rPr>
              <a:t>objetivo ou finalidade. </a:t>
            </a:r>
            <a:endParaRPr b="1" i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Operar: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 promover uma modificação criativa da realidade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148590" lvl="0" marL="273050" rtl="0" algn="just">
              <a:spcBef>
                <a:spcPts val="1200"/>
              </a:spcBef>
              <a:spcAft>
                <a:spcPts val="0"/>
              </a:spcAft>
              <a:buClr>
                <a:srgbClr val="90C226"/>
              </a:buClr>
              <a:buSzPts val="1960"/>
              <a:buFont typeface="Noto Sans Symbols"/>
              <a:buNone/>
            </a:pPr>
            <a:r>
              <a:t/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63" name="Google Shape;16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0"/>
          <p:cNvSpPr txBox="1"/>
          <p:nvPr/>
        </p:nvSpPr>
        <p:spPr>
          <a:xfrm>
            <a:off x="720000" y="1440000"/>
            <a:ext cx="7560000" cy="37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APRENDIZAGEM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Para Pichon, a aprendizagem está no cerne do desenvolvimento humano e é um indicativo de saúde do sujeito.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 bloqueio da aprendizagem vai implicar em um estado de cristalização, de estereotipia do indivíduo, de adoecimento, em um estancamento do movimento de crescimento.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69" name="Google Shape;16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1"/>
          <p:cNvSpPr txBox="1"/>
          <p:nvPr/>
        </p:nvSpPr>
        <p:spPr>
          <a:xfrm>
            <a:off x="720000" y="1440000"/>
            <a:ext cx="756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ara Pichon, a aprendizagem não é um processo apenas intelectual, mas inclui também o nível afetivo.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situação de aprendizagem implica em um contato com o novo, com o desconhecido. Ela envolve conflito, e necessidade de superação de obstáculos.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75" name="Google Shape;17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/>
        </p:nvSpPr>
        <p:spPr>
          <a:xfrm>
            <a:off x="720000" y="1440000"/>
            <a:ext cx="7560000" cy="167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Ao longo de sua vida, o ser humano é constituído a partir de seu pertencimento grupal (família, amigos, comunidade, trabalho, estudos etc). O grupo tem a função de apoio psíquico.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251459" lvl="0" marL="34290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3F3F3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descr="Resultado de imagem para familia negros"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1611" y="3379225"/>
            <a:ext cx="2113914" cy="1401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taque" id="66" name="Google Shape;66;p14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89200" y="3354987"/>
            <a:ext cx="2113925" cy="1404538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campus2_sala_aula1" id="67" name="Google Shape;67;p14">
            <a:hlinkClick r:id="rId6"/>
          </p:cNvPr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174176" y="4966375"/>
            <a:ext cx="2042350" cy="150645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trabalho" id="68" name="Google Shape;68;p14">
            <a:hlinkClick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542957" y="4966375"/>
            <a:ext cx="2038618" cy="153017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2"/>
          <p:cNvSpPr txBox="1"/>
          <p:nvPr/>
        </p:nvSpPr>
        <p:spPr>
          <a:xfrm>
            <a:off x="720000" y="1440000"/>
            <a:ext cx="7560000" cy="24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Na relação do grupo com a tarefa vão surgir obstáculos. Por trás desses obstáculos há fantasias latentes que é necessário compreender e decodificar. Muitas vezes, as intervenções do coordenador são no sentido de traduzir esses sentidos que se ocultam.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81" name="Google Shape;181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3"/>
          <p:cNvSpPr txBox="1"/>
          <p:nvPr/>
        </p:nvSpPr>
        <p:spPr>
          <a:xfrm>
            <a:off x="720000" y="1440000"/>
            <a:ext cx="7560000" cy="48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Georgia"/>
              <a:buChar char="●"/>
            </a:pPr>
            <a:r>
              <a:rPr lang="pt-B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 grupo observamos a mobilização de dois tipos de angústias básicas: </a:t>
            </a: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61950" lvl="1" marL="9144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entury Schoolbook"/>
              <a:buChar char="○"/>
            </a:pPr>
            <a:r>
              <a:rPr b="1" lang="pt-B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 medo da perda (ansiedade depressiva):</a:t>
            </a:r>
            <a:r>
              <a:rPr lang="pt-B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de estruturas e modos de funcionamento estabelecidos que nos dão segurança, mesmo que pouco funcionais.</a:t>
            </a: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9144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61950" lvl="1" marL="9144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entury Schoolbook"/>
              <a:buChar char="○"/>
            </a:pPr>
            <a:r>
              <a:rPr b="1" lang="pt-B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medo do ataque (ansiedade paranóide): </a:t>
            </a:r>
            <a:r>
              <a:rPr lang="pt-B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do novo, do desconhecido, o medo de estar vulnerável a esse novo/desconhecido.</a:t>
            </a: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9144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619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Georgia"/>
              <a:buChar char="●"/>
            </a:pPr>
            <a:r>
              <a:rPr lang="pt-B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Quando essas ansiedades são muito fortes, surge a resistência à mudança (obstáculos ao processo de aprendizagem e transformação no grupo).</a:t>
            </a: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619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Georgia"/>
              <a:buChar char="●"/>
            </a:pPr>
            <a:r>
              <a:rPr lang="pt-B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Toda aprendizagem implica em um movimento de desestruturação-reestruturação.</a:t>
            </a:r>
            <a:endParaRPr sz="2100">
              <a:solidFill>
                <a:srgbClr val="3F3F3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87" name="Google Shape;187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4"/>
          <p:cNvSpPr txBox="1"/>
          <p:nvPr/>
        </p:nvSpPr>
        <p:spPr>
          <a:xfrm>
            <a:off x="720000" y="1440000"/>
            <a:ext cx="7560000" cy="42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MOMENTOS DO GRUPO: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PRÉ TAREFA, TAREFA E PROJETO – 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se configuram como momentos situacionais do grupo que apresentam diferentes tipos de sentimentos e atitudes.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Eles servem para orientar o terapeuta. Conforme o momento do grupo o terapeuta terá um tipo de atitude.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3" name="Google Shape;193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5"/>
          <p:cNvSpPr txBox="1"/>
          <p:nvPr/>
        </p:nvSpPr>
        <p:spPr>
          <a:xfrm>
            <a:off x="720000" y="1440000"/>
            <a:ext cx="756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PRÉ TAREFA: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Na pré-tarefa observam-se as técnicas defensivas (resistência à mudança) que são mobilizadas pelo aumento das ansiedades de perda e ataque. Estas defesas são empregadas com a finalidade de postergar a elaboração dos medos básicos.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148590" lvl="0" marL="273050" rt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90C226"/>
              </a:buClr>
              <a:buSzPts val="1960"/>
              <a:buFont typeface="Noto Sans Symbols"/>
              <a:buNone/>
            </a:pPr>
            <a:r>
              <a:t/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99" name="Google Shape;199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6"/>
          <p:cNvSpPr txBox="1"/>
          <p:nvPr/>
        </p:nvSpPr>
        <p:spPr>
          <a:xfrm>
            <a:off x="720000" y="1440000"/>
            <a:ext cx="756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TAREFA</a:t>
            </a:r>
            <a:endParaRPr b="1"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Momento de abordagem e elaboração das ansiedades.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tarefa tem dois níveis: a </a:t>
            </a: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tarefa implícita 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 a </a:t>
            </a: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tarefa explícita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rgbClr val="3F3F3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3050" lvl="0" marL="27305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endParaRPr sz="2400">
              <a:solidFill>
                <a:srgbClr val="3F3F3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130810" lvl="0" marL="27305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05" name="Google Shape;205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7"/>
          <p:cNvSpPr txBox="1"/>
          <p:nvPr/>
        </p:nvSpPr>
        <p:spPr>
          <a:xfrm>
            <a:off x="720000" y="1440000"/>
            <a:ext cx="7560000" cy="53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Tarefa implícita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 É o momento da elaboração das ansiedades em jogo (passagem da pré-tarefa para a tarefa explícita). Implica na elaboração das fantasias e angústias que se encontram por trás da resistência à mudança.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Tarefa explícita: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momento de superação do conflito. É quando o grupo pode desenvolver a tarefa proposta suport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ndo as ansiedades inerentes a esse processo. 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Projeto: 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passagem pelo momento da tarefa permite ao grupo um planejamento para o futuro.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11" name="Google Shape;211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8"/>
          <p:cNvSpPr txBox="1"/>
          <p:nvPr/>
        </p:nvSpPr>
        <p:spPr>
          <a:xfrm>
            <a:off x="720000" y="1440000"/>
            <a:ext cx="7560000" cy="32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TEORIA DOS PAPÉIS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3F7818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 grupo há um interjogo de papéis: as pessoas assumem e atribuem papéis aos outros.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Em sua função terapêutica, o grupo operativo volta-se para a ruptura dos estereótipos dos mecanismo atribuição e assunção de papéis. Assim, os sujeitos conseguem modificar seus vínculos internos e externos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3F781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17" name="Google Shape;217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9"/>
          <p:cNvSpPr txBox="1"/>
          <p:nvPr/>
        </p:nvSpPr>
        <p:spPr>
          <a:xfrm>
            <a:off x="720000" y="1440000"/>
            <a:ext cx="7560000" cy="48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TEORIA DOS PAPÉIS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Porta-voz – Pessoa que enuncia (por palavra, gesto ou silêncio) o acontecer grupal, as fantasias, ansiedades ou necessidades do grupo.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Ele é o meio através do qual se manifesta o emergente. O porta-voz, por sua história pessoal, é muito sensível ao problema grupal latente. Atuando como um radar, detecta as fantasias inconscientes do grupo e as explicita.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Pichon considera que o doente mental é </a:t>
            </a:r>
            <a:r>
              <a:rPr b="1" i="1" lang="pt-BR" sz="2400">
                <a:latin typeface="Georgia"/>
                <a:ea typeface="Georgia"/>
                <a:cs typeface="Georgia"/>
                <a:sym typeface="Georgia"/>
              </a:rPr>
              <a:t>porta-voz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 de si mesmo e de seu grupo familiar.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23" name="Google Shape;223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0832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0"/>
          <p:cNvSpPr txBox="1"/>
          <p:nvPr/>
        </p:nvSpPr>
        <p:spPr>
          <a:xfrm>
            <a:off x="720000" y="1440000"/>
            <a:ext cx="756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TEORIA DOS PAPÉIS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3F7818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Bode expiatório (depositário dos aspectos negativos do grupo)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Líder (depositário dos aspectos positivos do grupo)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Sabotador (líder da resistência à mudança)</a:t>
            </a:r>
            <a:endParaRPr b="1" sz="2400">
              <a:solidFill>
                <a:srgbClr val="3F781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29" name="Google Shape;229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1"/>
          <p:cNvSpPr txBox="1"/>
          <p:nvPr/>
        </p:nvSpPr>
        <p:spPr>
          <a:xfrm>
            <a:off x="720000" y="1440000"/>
            <a:ext cx="7560000" cy="30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Na técnica operativa as interpretações são feitas em duas direções distintas.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Nível vertical (verticalidade)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– referente à singularidade da história do sujeito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Nível horizontal (horizontalidade)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– referente à história do grupo, seu processo, seu aqui e agora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35" name="Google Shape;235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/>
        </p:nvSpPr>
        <p:spPr>
          <a:xfrm>
            <a:off x="720000" y="1440000"/>
            <a:ext cx="756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Os trabalhos com pequenos grupos surgem de modo mais sistemático no século XX, a partir da década de 30;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Diversos campos de estudo enfocam a questão do grupo: serviço social, sociologia, psicologia, antropologia, administração de empresas, ciência política, educação.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2"/>
          <p:cNvSpPr txBox="1"/>
          <p:nvPr/>
        </p:nvSpPr>
        <p:spPr>
          <a:xfrm>
            <a:off x="720000" y="1440000"/>
            <a:ext cx="7560000" cy="3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PAPEL DO COORDENADOR: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 coordenador não deve assumir o lugar de quem detém a verdade ou de quem decide pelo grupo.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 coordenador deve auxiliar na elaboração das angústias presentes no grupo.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 coordenador não deve ser o centro das atenções, mesmo quando trabalha com informações.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41" name="Google Shape;241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3"/>
          <p:cNvSpPr txBox="1"/>
          <p:nvPr/>
        </p:nvSpPr>
        <p:spPr>
          <a:xfrm>
            <a:off x="720000" y="1440000"/>
            <a:ext cx="756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Importância da construção de um vínculo positivo.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É importante uma postura de empatia e interesse, buscando a construção de um vínculo positivo.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Deve-se buscar o fortalecimento da coesão grupal, isso gera maior aceitação, empatia, confiança e solidariedade, facilitando o trabalho de expressão das emoções, o aprendizado de novas posturas. 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47" name="Google Shape;247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4"/>
          <p:cNvSpPr txBox="1"/>
          <p:nvPr/>
        </p:nvSpPr>
        <p:spPr>
          <a:xfrm>
            <a:off x="720000" y="1440000"/>
            <a:ext cx="7560000" cy="46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“A regra da atenção flutuante é essencial para o coordenador do grupo, ou seja, ele deve manter-se atento aos diferentes níveis e processos do grupo, abrangendo o grupo como um todo, as relações interpessoais e cada participante.” (Afonso, 2006, p.42)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Assim como observamos no enquadre individual a livres associação de ideias, no grupo temos uma cadeia associativa grupal.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53" name="Google Shape;253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5"/>
          <p:cNvSpPr txBox="1"/>
          <p:nvPr/>
        </p:nvSpPr>
        <p:spPr>
          <a:xfrm>
            <a:off x="720000" y="1440000"/>
            <a:ext cx="7560000" cy="52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100">
                <a:latin typeface="Georgia"/>
                <a:ea typeface="Georgia"/>
                <a:cs typeface="Georgia"/>
                <a:sym typeface="Georgia"/>
              </a:rPr>
              <a:t>IMPORTÂNCIA DO ENQUADRE NO GRUPO</a:t>
            </a:r>
            <a:endParaRPr b="1" sz="21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0"/>
              <a:buFont typeface="Arial"/>
              <a:buNone/>
            </a:pPr>
            <a:r>
              <a:rPr lang="pt-BR" sz="2100">
                <a:latin typeface="Georgia"/>
                <a:ea typeface="Georgia"/>
                <a:cs typeface="Georgia"/>
                <a:sym typeface="Georgia"/>
              </a:rPr>
              <a:t>Conjunto de regras e acordos colocados de modo explícito no início dos trabalhos e são referentes a:</a:t>
            </a:r>
            <a:endParaRPr sz="21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0"/>
              <a:buFont typeface="Arial"/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77850" lvl="0" marL="6286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Georgia"/>
              <a:buChar char="●"/>
            </a:pPr>
            <a:r>
              <a:rPr lang="pt-BR" sz="2100">
                <a:latin typeface="Georgia"/>
                <a:ea typeface="Georgia"/>
                <a:cs typeface="Georgia"/>
                <a:sym typeface="Georgia"/>
              </a:rPr>
              <a:t>Objetivo do trabalho;</a:t>
            </a:r>
            <a:endParaRPr sz="2100"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77850" lvl="0" marL="6286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Georgia"/>
              <a:buChar char="●"/>
            </a:pPr>
            <a:r>
              <a:rPr lang="pt-BR" sz="2100">
                <a:latin typeface="Georgia"/>
                <a:ea typeface="Georgia"/>
                <a:cs typeface="Georgia"/>
                <a:sym typeface="Georgia"/>
              </a:rPr>
              <a:t>Regras de funcionamento do grupo:</a:t>
            </a:r>
            <a:endParaRPr sz="2100"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2766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Georgia"/>
              <a:buChar char="○"/>
            </a:pPr>
            <a:r>
              <a:rPr lang="pt-BR" sz="2100">
                <a:latin typeface="Georgia"/>
                <a:ea typeface="Georgia"/>
                <a:cs typeface="Georgia"/>
                <a:sym typeface="Georgia"/>
              </a:rPr>
              <a:t>Horário;</a:t>
            </a:r>
            <a:endParaRPr sz="2100">
              <a:latin typeface="Georgia"/>
              <a:ea typeface="Georgia"/>
              <a:cs typeface="Georgia"/>
              <a:sym typeface="Georgia"/>
            </a:endParaRPr>
          </a:p>
          <a:p>
            <a:pPr indent="-32766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Georgia"/>
              <a:buChar char="○"/>
            </a:pPr>
            <a:r>
              <a:rPr lang="pt-BR" sz="2100">
                <a:latin typeface="Georgia"/>
                <a:ea typeface="Georgia"/>
                <a:cs typeface="Georgia"/>
                <a:sym typeface="Georgia"/>
              </a:rPr>
              <a:t>Local;</a:t>
            </a:r>
            <a:endParaRPr sz="2100">
              <a:latin typeface="Georgia"/>
              <a:ea typeface="Georgia"/>
              <a:cs typeface="Georgia"/>
              <a:sym typeface="Georgia"/>
            </a:endParaRPr>
          </a:p>
          <a:p>
            <a:pPr indent="-32766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Georgia"/>
              <a:buChar char="○"/>
            </a:pPr>
            <a:r>
              <a:rPr lang="pt-BR" sz="2100">
                <a:latin typeface="Georgia"/>
                <a:ea typeface="Georgia"/>
                <a:cs typeface="Georgia"/>
                <a:sym typeface="Georgia"/>
              </a:rPr>
              <a:t>Frequência e duração dos encontros;</a:t>
            </a:r>
            <a:endParaRPr sz="2100">
              <a:latin typeface="Georgia"/>
              <a:ea typeface="Georgia"/>
              <a:cs typeface="Georgia"/>
              <a:sym typeface="Georgia"/>
            </a:endParaRPr>
          </a:p>
          <a:p>
            <a:pPr indent="-32766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Georgia"/>
              <a:buChar char="○"/>
            </a:pPr>
            <a:r>
              <a:rPr lang="pt-BR" sz="2100">
                <a:latin typeface="Georgia"/>
                <a:ea typeface="Georgia"/>
                <a:cs typeface="Georgia"/>
                <a:sym typeface="Georgia"/>
              </a:rPr>
              <a:t>Coordenação;</a:t>
            </a:r>
            <a:endParaRPr sz="2100">
              <a:latin typeface="Georgia"/>
              <a:ea typeface="Georgia"/>
              <a:cs typeface="Georgia"/>
              <a:sym typeface="Georgia"/>
            </a:endParaRPr>
          </a:p>
          <a:p>
            <a:pPr indent="-32766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Georgia"/>
              <a:buChar char="○"/>
            </a:pPr>
            <a:r>
              <a:rPr lang="pt-BR" sz="2100">
                <a:latin typeface="Georgia"/>
                <a:ea typeface="Georgia"/>
                <a:cs typeface="Georgia"/>
                <a:sym typeface="Georgia"/>
              </a:rPr>
              <a:t>Encargos;</a:t>
            </a:r>
            <a:endParaRPr sz="2100">
              <a:latin typeface="Georgia"/>
              <a:ea typeface="Georgia"/>
              <a:cs typeface="Georgia"/>
              <a:sym typeface="Georgia"/>
            </a:endParaRPr>
          </a:p>
          <a:p>
            <a:pPr indent="-32766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Georgia"/>
              <a:buChar char="○"/>
            </a:pPr>
            <a:r>
              <a:rPr lang="pt-BR" sz="2100">
                <a:latin typeface="Georgia"/>
                <a:ea typeface="Georgia"/>
                <a:cs typeface="Georgia"/>
                <a:sym typeface="Georgia"/>
              </a:rPr>
              <a:t>Férias, faltas;</a:t>
            </a:r>
            <a:endParaRPr sz="2100">
              <a:latin typeface="Georgia"/>
              <a:ea typeface="Georgia"/>
              <a:cs typeface="Georgia"/>
              <a:sym typeface="Georgia"/>
            </a:endParaRPr>
          </a:p>
          <a:p>
            <a:pPr indent="-32766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Georgia"/>
              <a:buChar char="○"/>
            </a:pPr>
            <a:r>
              <a:rPr lang="pt-BR" sz="2100">
                <a:latin typeface="Georgia"/>
                <a:ea typeface="Georgia"/>
                <a:cs typeface="Georgia"/>
                <a:sym typeface="Georgia"/>
              </a:rPr>
              <a:t>Sigilo;</a:t>
            </a:r>
            <a:endParaRPr sz="2100">
              <a:latin typeface="Georgia"/>
              <a:ea typeface="Georgia"/>
              <a:cs typeface="Georgia"/>
              <a:sym typeface="Georgia"/>
            </a:endParaRPr>
          </a:p>
          <a:p>
            <a:pPr indent="-32766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Georgia"/>
              <a:buChar char="○"/>
            </a:pPr>
            <a:r>
              <a:rPr lang="pt-BR" sz="2100">
                <a:latin typeface="Georgia"/>
                <a:ea typeface="Georgia"/>
                <a:cs typeface="Georgia"/>
                <a:sym typeface="Georgia"/>
              </a:rPr>
              <a:t>Outras regras que sejam importantes para o andamento do processo.</a:t>
            </a:r>
            <a:endParaRPr sz="21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59" name="Google Shape;259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6"/>
          <p:cNvSpPr txBox="1"/>
          <p:nvPr/>
        </p:nvSpPr>
        <p:spPr>
          <a:xfrm>
            <a:off x="720000" y="1440000"/>
            <a:ext cx="7560000" cy="33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Objetivo do grupo: deve estar claro para o coordenador e ser apresentado também de modo claro para os participantes.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Quando a coordenação não tem bem ideia de seus objetivos com o grupo, corre-se o risco de que este seja permeado por um clima de confusão e mal entendidos.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65" name="Google Shape;265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7"/>
          <p:cNvSpPr txBox="1"/>
          <p:nvPr/>
        </p:nvSpPr>
        <p:spPr>
          <a:xfrm>
            <a:off x="720000" y="1440000"/>
            <a:ext cx="7560000" cy="42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GRUPOS EM OQE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Coordenação do grupo: é importante manter uma coordenação fixa. Pode haver profissionais convidados dependendo do objetivo do grupo.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Perfil dos participantes (ex: crianças, adolescentes, familiares, professores, etc)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Número de encontros (um único? sem término estabelecido?)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71" name="Google Shape;271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8"/>
          <p:cNvSpPr txBox="1"/>
          <p:nvPr/>
        </p:nvSpPr>
        <p:spPr>
          <a:xfrm>
            <a:off x="720000" y="1440000"/>
            <a:ext cx="7560000" cy="43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Periodicidade, tempo de duração, local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Grupo aberto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(aceita-se membros novos, dentro se seu limite de participantes) ou </a:t>
            </a: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fechado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(número predeterminado de encontros, não se aceita membros novos)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Grupo homogêneo  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(por exemplo: com uma queixa comum) ou </a:t>
            </a: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heterogêneo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com critérios como variação de gênero e extensão faixa etária que possibilite um bom trabalho. 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77" name="Google Shape;277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9"/>
          <p:cNvSpPr txBox="1"/>
          <p:nvPr/>
        </p:nvSpPr>
        <p:spPr>
          <a:xfrm>
            <a:off x="720000" y="1440000"/>
            <a:ext cx="7560000" cy="50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Tamanho do grupo: o tamanho do grupo não deve exceder o limite que prejudique a comunicação, tanto visual quanto auditiva. Alguns parâmetros: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671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Número mínimo: 3 pessoas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671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Grupo de estudantes: 6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671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Grupos de responsáveis: todos que quiserem, que tenham seus filhos atendidos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671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Alguns grupos trabalham com um número maior de pessoas. Quanto maior o grupo, menor a possibilidade de interação.</a:t>
            </a:r>
            <a:endParaRPr sz="2400">
              <a:solidFill>
                <a:srgbClr val="3F3F3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83" name="Google Shape;283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50"/>
          <p:cNvSpPr txBox="1"/>
          <p:nvPr/>
        </p:nvSpPr>
        <p:spPr>
          <a:xfrm>
            <a:off x="720000" y="1440000"/>
            <a:ext cx="7560000" cy="44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Ao se estabelecer a duração dos encontros, deve-se considerar a relação número de participantes e o tempo a ser utilizado.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 tempo de duração também deve ser adequado ao objetivo proposto.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Tempo médio: 80 a 90 minutos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Número de encontros: geralmente 8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Considerar um planejamento flexível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89" name="Google Shape;289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51"/>
          <p:cNvSpPr txBox="1"/>
          <p:nvPr/>
        </p:nvSpPr>
        <p:spPr>
          <a:xfrm>
            <a:off x="720000" y="1440000"/>
            <a:ext cx="7560000" cy="51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ORIENTAÇÕES E CONVITE PARA A PARTICIPAÇÃO NOS GRUPOS: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Ênfase sobre a potencialidade terapêutica do grupo, desconstrução dos preconceitos e medos com relação à participação no grupo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Conversas individuais antes da inserção no grupo (por parte do profissional que encaminha ou por parte do coordenador do grupo).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Questão da relação do serviço com a comunidade (construção de estratégias diversificadas de aproximação e de vínculo)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95" name="Google Shape;295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/>
        </p:nvSpPr>
        <p:spPr>
          <a:xfrm>
            <a:off x="720000" y="1440000"/>
            <a:ext cx="7560000" cy="47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POR QUE UTILIZAMOS GRUPOS?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Não é apenas para dar conta da demanda. Há uma especificidade do trabalho em grupo, com relação ao trabalho individual - há processos que são potencializados num enquadre grupal.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Os grupos facilitam o surgimento de certos fenômenos (manifestação de afetos, suspensão do recalque)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148590" lvl="0" marL="27305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90C226"/>
              </a:buClr>
              <a:buSzPts val="1960"/>
              <a:buFont typeface="Noto Sans Symbols"/>
              <a:buNone/>
            </a:pPr>
            <a:r>
              <a:t/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52"/>
          <p:cNvSpPr txBox="1"/>
          <p:nvPr/>
        </p:nvSpPr>
        <p:spPr>
          <a:xfrm>
            <a:off x="720000" y="1440000"/>
            <a:ext cx="7560000" cy="54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BIBLIOGRAFIA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008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2270" lvl="0" marL="3429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Georgia"/>
              <a:buChar char="●"/>
            </a:pP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Afonso, M.L.M. (Org.). Oficinas em dinâmica de grupo: um método de intervenção psicossocial. São Paulo: Casa do Psicólogo, 2006.</a:t>
            </a:r>
            <a:endParaRPr sz="1600">
              <a:solidFill>
                <a:srgbClr val="3F3F3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2270" lvl="0" marL="3429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Georgia"/>
              <a:buChar char="●"/>
            </a:pP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Anzieu, D. </a:t>
            </a:r>
            <a:r>
              <a:rPr i="1"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La dinámica de los grupos pequeños.</a:t>
            </a: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Madri: Biblioteca Nueva, 2004.</a:t>
            </a:r>
            <a:endParaRPr sz="1600">
              <a:solidFill>
                <a:srgbClr val="3F3F3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2270" lvl="0" marL="3429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Georgia"/>
              <a:buChar char="●"/>
            </a:pP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Baremblitt, G.F. </a:t>
            </a:r>
            <a:r>
              <a:rPr i="1"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Grupos: teoria e técnica</a:t>
            </a: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Rio de Janeiro: Graal, 1986.</a:t>
            </a:r>
            <a:endParaRPr sz="1600">
              <a:solidFill>
                <a:srgbClr val="3F3F3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2270" lvl="0" marL="3429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Georgia"/>
              <a:buChar char="●"/>
            </a:pP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Bleger, J. </a:t>
            </a:r>
            <a:r>
              <a:rPr i="1"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Psicohigiene e psicologia institucional. </a:t>
            </a: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Porto Alegre:  Artes Médicas, 1992.</a:t>
            </a:r>
            <a:endParaRPr sz="1600">
              <a:solidFill>
                <a:srgbClr val="3F3F3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2270" lvl="0" marL="3429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Georgia"/>
              <a:buChar char="●"/>
            </a:pP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Bleger, J. </a:t>
            </a:r>
            <a:r>
              <a:rPr i="1"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Temas em psicologia: Entrevista e Grupos</a:t>
            </a: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São Paulo: Martins Fontes, 1993.</a:t>
            </a:r>
            <a:endParaRPr sz="1600">
              <a:solidFill>
                <a:srgbClr val="3F3F3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2270" lvl="0" marL="3429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Georgia"/>
              <a:buChar char="●"/>
            </a:pP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Freud, S. (1921). Psicologia de grupo e análise do ego. In. S. FREUD. </a:t>
            </a:r>
            <a:r>
              <a:rPr i="1"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Obras psicológicas completa: edição standard brasileira. </a:t>
            </a: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Rio de Janeiro: Imago, 1974. v.18.</a:t>
            </a:r>
            <a:endParaRPr sz="1600">
              <a:solidFill>
                <a:srgbClr val="3F3F3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2270" lvl="0" marL="3429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Georgia"/>
              <a:buChar char="●"/>
            </a:pP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Kaës, R. </a:t>
            </a:r>
            <a:r>
              <a:rPr i="1"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Las teorias psicoanalíticas del grupo</a:t>
            </a: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Amorrortu: Buenos Aires, 2000.</a:t>
            </a:r>
            <a:endParaRPr sz="1600">
              <a:solidFill>
                <a:srgbClr val="3F3F3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2270" lvl="0" marL="3429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Georgia"/>
              <a:buChar char="●"/>
            </a:pP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Kaës, R. </a:t>
            </a:r>
            <a:r>
              <a:rPr i="1"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 grupo e o sujeito do grupo: elementos para um teoria psicanalítica do grupo. </a:t>
            </a: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São Paulo: Casa do Psicólogo, 1997.</a:t>
            </a:r>
            <a:endParaRPr sz="1600">
              <a:solidFill>
                <a:srgbClr val="3F3F3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2270" lvl="0" marL="3429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Georgia"/>
              <a:buChar char="●"/>
            </a:pP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Osório, L. C. [et. al.]. </a:t>
            </a:r>
            <a:r>
              <a:rPr i="1"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Grupoterapia hoje</a:t>
            </a: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Porto Alegre: Artes Médicas, 1986.</a:t>
            </a:r>
            <a:endParaRPr sz="1600">
              <a:solidFill>
                <a:srgbClr val="3F3F3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2270" lvl="0" marL="3429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Georgia"/>
              <a:buChar char="●"/>
            </a:pP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Osório, L.C. (org). </a:t>
            </a:r>
            <a:r>
              <a:rPr i="1"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Grupos: teorias e práticas.</a:t>
            </a: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Porto Alegre: Artmed, 2000.</a:t>
            </a:r>
            <a:endParaRPr sz="1600">
              <a:solidFill>
                <a:srgbClr val="3F3F3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2270" lvl="0" marL="3429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Georgia"/>
              <a:buChar char="●"/>
            </a:pP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Pichon-Rivière, E. </a:t>
            </a:r>
            <a:r>
              <a:rPr i="1"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 processo grupal.</a:t>
            </a: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São Paulo: Martins Fontes, 1994.</a:t>
            </a:r>
            <a:endParaRPr sz="1600">
              <a:solidFill>
                <a:srgbClr val="3F3F3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2270" lvl="0" marL="3429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Georgia"/>
              <a:buChar char="●"/>
            </a:pP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Pichon-Rivière, E. </a:t>
            </a:r>
            <a:r>
              <a:rPr i="1"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Teoria do vínculo.</a:t>
            </a: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São Paulo: Martins Fontes, 1995. </a:t>
            </a:r>
            <a:endParaRPr sz="1600">
              <a:solidFill>
                <a:srgbClr val="3F3F3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2270" lvl="0" marL="3429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Georgia"/>
              <a:buChar char="●"/>
            </a:pP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Yalom, I.D.; Leszcz, M. Psicoterapia de Grupo. Porto Alegre: Artmed. 2006</a:t>
            </a:r>
            <a:endParaRPr sz="1600">
              <a:solidFill>
                <a:srgbClr val="3F3F3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2270" lvl="0" marL="3429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Georgia"/>
              <a:buChar char="●"/>
            </a:pP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Zimerman, D.E. Como trabalhamos com grupos. Porto Alegre: Artes Médicas,1997.</a:t>
            </a:r>
            <a:endParaRPr sz="1600">
              <a:solidFill>
                <a:srgbClr val="3F3F3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2270" lvl="0" marL="3429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Georgia"/>
              <a:buChar char="●"/>
            </a:pP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Zimerman, D.E. </a:t>
            </a:r>
            <a:r>
              <a:rPr i="1"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Fundamentos básicos das grupoterapias.</a:t>
            </a:r>
            <a:r>
              <a:rPr lang="pt-B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Porto Alegre: Artmed, 2010.</a:t>
            </a:r>
            <a:endParaRPr sz="1600">
              <a:solidFill>
                <a:srgbClr val="008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1" name="Google Shape;301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720000" y="1440000"/>
            <a:ext cx="7560000" cy="452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Algumas questões…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Observamos dificuldades para conseguirmos realizar grupos nos serviços. São diversos os motivos: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76"/>
              <a:buFont typeface="Arial"/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Cultura de atendimento individual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latin typeface="Georgia"/>
                <a:ea typeface="Georgia"/>
                <a:cs typeface="Georgia"/>
                <a:sym typeface="Georgia"/>
              </a:rPr>
              <a:t>,</a:t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Preconceitos com relação ao atendimento em grupo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Falta de experiência e conhecimento dos profissionais com relação ao manejo de grupos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Dificuldade em conciliar um mesmo horário viável para todos os participantes.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/>
        </p:nvSpPr>
        <p:spPr>
          <a:xfrm>
            <a:off x="720000" y="1440000"/>
            <a:ext cx="7560000" cy="24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Alguns dos atendimentos em Orientação à queixa escolar foram feitos com duplas de crianças. Esses atendimentos foram bem sucedidos e se observou nas duplas características de atendimentos em grupo.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/>
        </p:nvSpPr>
        <p:spPr>
          <a:xfrm>
            <a:off x="720000" y="1440000"/>
            <a:ext cx="7560000" cy="54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CONCEITO DE GRUPO: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b="1" lang="pt-BR" sz="2400" u="sng">
                <a:latin typeface="Georgia"/>
                <a:ea typeface="Georgia"/>
                <a:cs typeface="Georgia"/>
                <a:sym typeface="Georgia"/>
              </a:rPr>
              <a:t>AGRUPAMENTO: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 conjunto de pessoas que convive partilhando de um mesmo espaço e possuem características comuns (p. exemplo, um mesmo interesse e objetivo). Tem a potencialidade para vir a se tornar um grupo propriamente dito (Zimerman &amp; Osório, 1997).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166370" lvl="0" marL="273050" rtl="0" algn="just"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ts val="1680"/>
              <a:buFont typeface="Noto Sans Symbols"/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b="1" lang="pt-BR" sz="2400" u="sng">
                <a:latin typeface="Georgia"/>
                <a:ea typeface="Georgia"/>
                <a:cs typeface="Georgia"/>
                <a:sym typeface="Georgia"/>
              </a:rPr>
              <a:t>GRUPO:</a:t>
            </a: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um conjunto restrito de pessoas ligadas entre si por constantes de tempo e espaço, que interagem entre si compartilhando certas normas numa tarefa. O grupo pressupõe a existências de </a:t>
            </a: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vínculos afetivos mútuos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 (Bleger, 1980).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/>
        </p:nvSpPr>
        <p:spPr>
          <a:xfrm>
            <a:off x="720000" y="1440000"/>
            <a:ext cx="7560000" cy="3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 grupo é mais do que a somatória de seus integrantes, ele se constitui como uma entidade nova com um funcionamento e dinâmica próprios.</a:t>
            </a:r>
            <a:endParaRPr sz="2400">
              <a:solidFill>
                <a:srgbClr val="3F3F3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130810" lvl="0" marL="2730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3050" lvl="0" marL="2730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 grupo temos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3050" lvl="0" marL="2730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Interação afetiva entre os membros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Distribuição de papéis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130810" lvl="0" marL="2730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/>
        </p:nvSpPr>
        <p:spPr>
          <a:xfrm>
            <a:off x="720000" y="1440000"/>
            <a:ext cx="7560000" cy="47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FUNÇÕES TERAPÊUTICAS NO</a:t>
            </a: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GRUPO: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Função de apoio psíquico. Por exemplo, contra a sensação de desamparo.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Questão da identificação entre os membros (universalidade, poder ver que não é a única pessoa que passa por essa situação)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Troca de experiências, compartilhar soluções e caminhos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3429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Função de continente, no qual poderá se dar o processo de elaboração psíquica.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11" name="Google Shape;11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