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07">
          <p15:clr>
            <a:srgbClr val="A4A3A4"/>
          </p15:clr>
        </p15:guide>
        <p15:guide id="2" pos="454">
          <p15:clr>
            <a:srgbClr val="A4A3A4"/>
          </p15:clr>
        </p15:guide>
        <p15:guide id="3" pos="521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32B2238A-F283-47A2-AB11-88A8C687E5FC}">
  <a:tblStyle styleId="{32B2238A-F283-47A2-AB11-88A8C687E5F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07" orient="horz"/>
        <p:guide pos="454"/>
        <p:guide pos="521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0128fe5eb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0128fe5e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0128fe5eb_0_4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0128fe5eb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0128fe5eb_0_4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0128fe5eb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0128fe5eb_0_5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0128fe5e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74a65fb5b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74a65fb5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0128fe5eb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0128fe5e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0128fe5eb_0_1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0128fe5eb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0128fe5eb_0_1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0128fe5eb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0128fe5eb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0128fe5eb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0128fe5eb_0_2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0128fe5e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0128fe5eb_0_3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0128fe5e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04415f5b1_0_0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04415f5b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0128fe5eb_0_3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0128fe5eb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720000" y="4217700"/>
            <a:ext cx="7315825" cy="1009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720000" y="1440000"/>
            <a:ext cx="7560000" cy="24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latin typeface="Georgia"/>
                <a:ea typeface="Georgia"/>
                <a:cs typeface="Georgia"/>
                <a:sym typeface="Georgia"/>
              </a:rPr>
              <a:t>A Psicogênese da Língua Escrita: como se aprende a ler e a escrever </a:t>
            </a:r>
            <a:r>
              <a:rPr lang="pt-BR" sz="4000">
                <a:latin typeface="Georgia"/>
                <a:ea typeface="Georgia"/>
                <a:cs typeface="Georgia"/>
                <a:sym typeface="Georgia"/>
              </a:rPr>
              <a:t>(segundo pesquisas de Emília Ferreiro)</a:t>
            </a:r>
            <a:endParaRPr sz="4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20000" y="4589950"/>
            <a:ext cx="3641100" cy="14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Beatriz de Paula Souza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Instituto de Psicologia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Universidade de São Paulo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2007</a:t>
            </a:r>
            <a:endParaRPr sz="1800"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64350" y="5665892"/>
            <a:ext cx="675084" cy="337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13025" y="5655167"/>
            <a:ext cx="1023342" cy="358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2"/>
          <p:cNvSpPr txBox="1"/>
          <p:nvPr/>
        </p:nvSpPr>
        <p:spPr>
          <a:xfrm>
            <a:off x="720000" y="1440000"/>
            <a:ext cx="7560000" cy="52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>
                <a:latin typeface="Georgia"/>
                <a:ea typeface="Georgia"/>
                <a:cs typeface="Georgia"/>
                <a:sym typeface="Georgia"/>
              </a:rPr>
              <a:t>PERÍODOS EVOLUTIVOS NA ALFABETIZAÇÃO </a:t>
            </a:r>
            <a:r>
              <a:rPr lang="pt-BR" sz="3000">
                <a:latin typeface="Georgia"/>
                <a:ea typeface="Georgia"/>
                <a:cs typeface="Georgia"/>
                <a:sym typeface="Georgia"/>
              </a:rPr>
              <a:t>(aprendizagem de sistemas </a:t>
            </a:r>
            <a:r>
              <a:rPr i="1" lang="pt-BR" sz="3000">
                <a:latin typeface="Georgia"/>
                <a:ea typeface="Georgia"/>
                <a:cs typeface="Georgia"/>
                <a:sym typeface="Georgia"/>
              </a:rPr>
              <a:t>alfabéticos</a:t>
            </a:r>
            <a:r>
              <a:rPr lang="pt-BR" sz="3000">
                <a:latin typeface="Georgia"/>
                <a:ea typeface="Georgia"/>
                <a:cs typeface="Georgia"/>
                <a:sym typeface="Georgia"/>
              </a:rPr>
              <a:t> de escrita)</a:t>
            </a:r>
            <a:endParaRPr sz="30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Período iconográfico: 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hipótese de que símbolos gráficos são representações de características físicas ou ideias</a:t>
            </a:r>
            <a:endParaRPr b="1"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Período lingüístico: 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compreensão de que é o som, a representação sonora das coisas, que está sendo representada com caracteres gráficos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silábico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silábico-alfabético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9144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alfabético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3"/>
          <p:cNvSpPr txBox="1"/>
          <p:nvPr/>
        </p:nvSpPr>
        <p:spPr>
          <a:xfrm>
            <a:off x="720000" y="1440000"/>
            <a:ext cx="7560000" cy="52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Georgia"/>
                <a:ea typeface="Georgia"/>
                <a:cs typeface="Georgia"/>
                <a:sym typeface="Georgia"/>
              </a:rPr>
              <a:t>Nas etapas iniciais do período linguístico, quem está aprendendo costuma fazer dois tipos de </a:t>
            </a:r>
            <a:r>
              <a:rPr b="1" lang="pt-BR" sz="3000">
                <a:latin typeface="Georgia"/>
                <a:ea typeface="Georgia"/>
                <a:cs typeface="Georgia"/>
                <a:sym typeface="Georgia"/>
              </a:rPr>
              <a:t>controle</a:t>
            </a:r>
            <a:r>
              <a:rPr lang="pt-BR" sz="3000">
                <a:latin typeface="Georgia"/>
                <a:ea typeface="Georgia"/>
                <a:cs typeface="Georgia"/>
                <a:sym typeface="Georgia"/>
              </a:rPr>
              <a:t> da escrita</a:t>
            </a:r>
            <a:endParaRPr sz="30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Georgia"/>
              <a:buChar char="●"/>
            </a:pPr>
            <a:r>
              <a:rPr b="1" lang="pt-BR" sz="2300">
                <a:latin typeface="Georgia"/>
                <a:ea typeface="Georgia"/>
                <a:cs typeface="Georgia"/>
                <a:sym typeface="Georgia"/>
              </a:rPr>
              <a:t>Quantitativo</a:t>
            </a:r>
            <a:r>
              <a:rPr lang="pt-BR" sz="2300">
                <a:latin typeface="Georgia"/>
                <a:ea typeface="Georgia"/>
                <a:cs typeface="Georgia"/>
                <a:sym typeface="Georgia"/>
              </a:rPr>
              <a:t> (quantidade de caracteres: de quantos precisarei para escrever essa palavra? Qual é o mínimo de caracteres necessários para ser uma escrita válida? Pode-se escrever algo com um só? Com apenas dois ou três?)</a:t>
            </a:r>
            <a:endParaRPr sz="2300"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Georgia"/>
              <a:buChar char="●"/>
            </a:pPr>
            <a:r>
              <a:rPr b="1" lang="pt-BR" sz="2300">
                <a:latin typeface="Georgia"/>
                <a:ea typeface="Georgia"/>
                <a:cs typeface="Georgia"/>
                <a:sym typeface="Georgia"/>
              </a:rPr>
              <a:t>Qualitativo</a:t>
            </a:r>
            <a:r>
              <a:rPr lang="pt-BR" sz="2300">
                <a:latin typeface="Georgia"/>
                <a:ea typeface="Georgia"/>
                <a:cs typeface="Georgia"/>
                <a:sym typeface="Georgia"/>
              </a:rPr>
              <a:t> (variedade de caracteres. Hipóteses comuns: não pode repetir letra de modo contíguo e não podem haver palavras diferentes representadas do mesmo modo)</a:t>
            </a:r>
            <a:endParaRPr sz="23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4"/>
          <p:cNvSpPr txBox="1"/>
          <p:nvPr/>
        </p:nvSpPr>
        <p:spPr>
          <a:xfrm>
            <a:off x="720000" y="1440000"/>
            <a:ext cx="7560000" cy="54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Período linguístico </a:t>
            </a:r>
            <a:r>
              <a:rPr lang="pt-BR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(no qual geralmente alunos de Ensino Fundamental ditos com dificuldades em leitura e escrita estão)</a:t>
            </a: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</a:t>
            </a: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ilábico: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hipótese de que cada letra (caractere gráfico) é uma sílaba.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Silábico-alfabético: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transição. Às vezes a hipótese básica é a silábica, às vezes a alfabética. Frequentemente na mesma palavra.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914400" rtl="0" algn="just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5"/>
          <p:cNvSpPr txBox="1"/>
          <p:nvPr/>
        </p:nvSpPr>
        <p:spPr>
          <a:xfrm>
            <a:off x="720000" y="1440000"/>
            <a:ext cx="7560000" cy="54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(...) </a:t>
            </a:r>
            <a:r>
              <a:rPr b="1" lang="pt-BR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Período linguístico </a:t>
            </a:r>
            <a:r>
              <a:rPr lang="pt-BR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(no qual geralmente alunos de Ensino Fundamental ditos com dificuldades em leitura e escrita estão)</a:t>
            </a: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b="1"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Alfabético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compreensão de que as sílabas podem ser divididas em unidades menores, os fonemas. E que cada letra representa um fonema, geralmente. Há muitos desafios a se enfrentar, após atingida esta hipótese, até o bom letramento.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720000" y="1440000"/>
            <a:ext cx="7560000" cy="43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latin typeface="Georgia"/>
                <a:ea typeface="Georgia"/>
                <a:cs typeface="Georgia"/>
                <a:sym typeface="Georgia"/>
              </a:rPr>
              <a:t>VOCÊS TÊM 15 MINUTOS PARA DECIFRAR ESSE TEXTO. MELHOR PENSANDO JUNTOS:</a:t>
            </a:r>
            <a:endParaRPr sz="2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50">
                <a:latin typeface="Georgia"/>
                <a:ea typeface="Georgia"/>
                <a:cs typeface="Georgia"/>
                <a:sym typeface="Georgia"/>
              </a:rPr>
              <a:t>“Jung, frisch, sexy.</a:t>
            </a:r>
            <a:endParaRPr sz="235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50">
                <a:latin typeface="Georgia"/>
                <a:ea typeface="Georgia"/>
                <a:cs typeface="Georgia"/>
                <a:sym typeface="Georgia"/>
              </a:rPr>
              <a:t>Mit diesen Image verdiente Gisele B</a:t>
            </a:r>
            <a:r>
              <a:rPr lang="pt-BR" sz="235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ü</a:t>
            </a:r>
            <a:r>
              <a:rPr lang="pt-BR" sz="2350">
                <a:latin typeface="Georgia"/>
                <a:ea typeface="Georgia"/>
                <a:cs typeface="Georgia"/>
                <a:sym typeface="Georgia"/>
              </a:rPr>
              <a:t>ndchen Millionen. Jetzt will sie sich eine neue Karriere aufbauen -aus Filmschauspielerin.”</a:t>
            </a:r>
            <a:endParaRPr sz="235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720000" y="1440000"/>
            <a:ext cx="7560000" cy="40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“</a:t>
            </a: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Jovem, fresca (radiante), sexy.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 essa imagem, Gisele Bündchen ganha milhões. Agora ela quer construir uma nova carreira - como atriz de cinema.”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720000" y="1440000"/>
            <a:ext cx="756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36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Viram como conseguiram ler muitas partes? Por que pensam que lhes foi feita essa proposta, se o tema é como se aprende a ler e a escrever?</a:t>
            </a:r>
            <a:endParaRPr sz="2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 txBox="1"/>
          <p:nvPr/>
        </p:nvSpPr>
        <p:spPr>
          <a:xfrm>
            <a:off x="720000" y="1440000"/>
            <a:ext cx="7560000" cy="51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 aorcdo com uma peqsiusa de uma uinrvesriddae ignlsea, não ipomtra em qaul odrem as lteras de uma plravaa etãso, a úncia csioa iprotmatne é que a piremria e útmlia lteras etejasm no lgaur crteo. O rseto pdoe ser uma bçguana ttaol, que vcoê anida pdoe ler sem pobrlmea. </a:t>
            </a:r>
            <a:b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Itso é poqrue nós não lmeos cdaa ltera isladoa, mas a plravaa cmoo um tdoo. 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Sohw de bloa.</a:t>
            </a:r>
            <a:r>
              <a:rPr lang="pt-BR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just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None/>
            </a:pPr>
            <a:br>
              <a:rPr lang="pt-BR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br>
              <a:rPr lang="pt-BR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sz="3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8"/>
          <p:cNvSpPr txBox="1"/>
          <p:nvPr/>
        </p:nvSpPr>
        <p:spPr>
          <a:xfrm>
            <a:off x="720000" y="1440000"/>
            <a:ext cx="7337100" cy="50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35T3 P3QU3N0 T3XTO 53RV3 4P3N45 P4R4 M05TR4R COMO NO554 C4B3Ç4 CONS3GU3 F4Z3R CO1545 1MPR3551ON4ANT35! R3P4R3 N155O! NO COM3ÇO 35T4V4 M310 COMPL1C4DO, M45 N3ST4 L1NH4 SU4 M3NT3 V41 D3C1FR4NDO O CÓD1GO QU453 4UTOM4T1C4M3NT3, S3M PR3C1S4R P3N54R MU1TO, C3RTO? POD3 F1C4R B3M ORGULHO5O D155O! SU4 C4P4C1D4D3 M3R3C3! P4R4BÉN5!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 txBox="1"/>
          <p:nvPr/>
        </p:nvSpPr>
        <p:spPr>
          <a:xfrm>
            <a:off x="720000" y="1440000"/>
            <a:ext cx="7560000" cy="42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36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Estas atividades mostram claramente como ler e escrever não é simples decifração letra por letra, pela ordem. É uma tarefa muito mais complexa. Claro que há níveis diferentes de leitores, mas o contato com a escrita sempre mobiliza diversos recursos cognitivos. Muito além da memorização, é tarefa essencialmente conceitual.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0"/>
          <p:cNvSpPr txBox="1"/>
          <p:nvPr/>
        </p:nvSpPr>
        <p:spPr>
          <a:xfrm>
            <a:off x="720000" y="1440000"/>
            <a:ext cx="7560000" cy="7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latin typeface="Georgia"/>
                <a:ea typeface="Georgia"/>
                <a:cs typeface="Georgia"/>
                <a:sym typeface="Georgia"/>
              </a:rPr>
              <a:t>Queixas pedagógicas</a:t>
            </a:r>
            <a:endParaRPr sz="3600"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102" name="Google Shape;102;p20"/>
          <p:cNvGraphicFramePr/>
          <p:nvPr/>
        </p:nvGraphicFramePr>
        <p:xfrm>
          <a:off x="880500" y="2362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{32B2238A-F283-47A2-AB11-88A8C687E5FC}</a:tableStyleId>
              </a:tblPr>
              <a:tblGrid>
                <a:gridCol w="5242950"/>
                <a:gridCol w="20539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Não memoriza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13%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Dificuldade de leitura e escrita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37%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Dificuldade de aprendizagem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36%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Dificuldade em matemática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4%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Dificuldade em português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4%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Dificuldade de compreensão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6%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00" y="0"/>
            <a:ext cx="9055000" cy="1401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1"/>
          <p:cNvSpPr txBox="1"/>
          <p:nvPr/>
        </p:nvSpPr>
        <p:spPr>
          <a:xfrm>
            <a:off x="720000" y="1440000"/>
            <a:ext cx="7560000" cy="52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latin typeface="Georgia"/>
                <a:ea typeface="Georgia"/>
                <a:cs typeface="Georgia"/>
                <a:sym typeface="Georgia"/>
              </a:rPr>
              <a:t>Aprender a ler e a escrever é uma tarefa de natureza essencialmente </a:t>
            </a:r>
            <a:r>
              <a:rPr b="1" lang="pt-BR" sz="3200">
                <a:latin typeface="Georgia"/>
                <a:ea typeface="Georgia"/>
                <a:cs typeface="Georgia"/>
                <a:sym typeface="Georgia"/>
              </a:rPr>
              <a:t>conceitual</a:t>
            </a:r>
            <a:r>
              <a:rPr i="1" lang="pt-BR" sz="3200">
                <a:latin typeface="Georgia"/>
                <a:ea typeface="Georgia"/>
                <a:cs typeface="Georgia"/>
                <a:sym typeface="Georgia"/>
              </a:rPr>
              <a:t>.</a:t>
            </a:r>
            <a:endParaRPr i="1" sz="32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●"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Duas perguntas acompanham esta aquisição: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O QUE</a:t>
            </a:r>
            <a:r>
              <a:rPr b="1" i="1" lang="pt-BR" sz="240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a escrita representa?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Características físicas do representado?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Seus símbolos sonoros?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Georgia"/>
              <a:ea typeface="Georgia"/>
              <a:cs typeface="Georgia"/>
              <a:sym typeface="Georgia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eorgia"/>
              <a:buChar char="○"/>
            </a:pPr>
            <a:r>
              <a:rPr b="1" lang="pt-BR" sz="2400">
                <a:latin typeface="Georgia"/>
                <a:ea typeface="Georgia"/>
                <a:cs typeface="Georgia"/>
                <a:sym typeface="Georgia"/>
              </a:rPr>
              <a:t>COMO</a:t>
            </a:r>
            <a:r>
              <a:rPr b="1" i="1" lang="pt-BR" sz="240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o faz?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Georgia"/>
                <a:ea typeface="Georgia"/>
                <a:cs typeface="Georgia"/>
                <a:sym typeface="Georgia"/>
              </a:rPr>
              <a:t>Segundo que lógica?</a:t>
            </a: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